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5421" r:id="rId1"/>
  </p:sldMasterIdLst>
  <p:notesMasterIdLst>
    <p:notesMasterId r:id="rId23"/>
  </p:notesMasterIdLst>
  <p:sldIdLst>
    <p:sldId id="256" r:id="rId2"/>
    <p:sldId id="257" r:id="rId3"/>
    <p:sldId id="280" r:id="rId4"/>
    <p:sldId id="283" r:id="rId5"/>
    <p:sldId id="279" r:id="rId6"/>
    <p:sldId id="258" r:id="rId7"/>
    <p:sldId id="278" r:id="rId8"/>
    <p:sldId id="275" r:id="rId9"/>
    <p:sldId id="271" r:id="rId10"/>
    <p:sldId id="262" r:id="rId11"/>
    <p:sldId id="274" r:id="rId12"/>
    <p:sldId id="284" r:id="rId13"/>
    <p:sldId id="281" r:id="rId14"/>
    <p:sldId id="285" r:id="rId15"/>
    <p:sldId id="287" r:id="rId16"/>
    <p:sldId id="263" r:id="rId17"/>
    <p:sldId id="264" r:id="rId18"/>
    <p:sldId id="272" r:id="rId19"/>
    <p:sldId id="267" r:id="rId20"/>
    <p:sldId id="269" r:id="rId21"/>
    <p:sldId id="277"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27" autoAdjust="0"/>
    <p:restoredTop sz="73488" autoAdjust="0"/>
  </p:normalViewPr>
  <p:slideViewPr>
    <p:cSldViewPr snapToGrid="0">
      <p:cViewPr varScale="1">
        <p:scale>
          <a:sx n="42" d="100"/>
          <a:sy n="42" d="100"/>
        </p:scale>
        <p:origin x="1464"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2" d="100"/>
        <a:sy n="142" d="100"/>
      </p:scale>
      <p:origin x="0" y="0"/>
    </p:cViewPr>
  </p:sorterViewPr>
  <p:notesViewPr>
    <p:cSldViewPr snapToGrid="0">
      <p:cViewPr varScale="1">
        <p:scale>
          <a:sx n="86" d="100"/>
          <a:sy n="86" d="100"/>
        </p:scale>
        <p:origin x="570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Employed Millennials Expect to Leave Job</a:t>
            </a:r>
          </a:p>
        </c:rich>
      </c:tx>
      <c:layout>
        <c:manualLayout>
          <c:xMode val="edge"/>
          <c:yMode val="edge"/>
          <c:x val="0.12293650793650794"/>
          <c:y val="3.7044005069486678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53630482646439281"/>
          <c:w val="0.62978132338868942"/>
          <c:h val="0.3957811642415483"/>
        </c:manualLayout>
      </c:layout>
      <c:pie3DChart>
        <c:varyColors val="1"/>
        <c:ser>
          <c:idx val="0"/>
          <c:order val="0"/>
          <c:tx>
            <c:strRef>
              <c:f>Sheet1!$B$1</c:f>
              <c:strCache>
                <c:ptCount val="1"/>
                <c:pt idx="0">
                  <c:v>Expect to Leave Job</c:v>
                </c:pt>
              </c:strCache>
            </c:strRef>
          </c:tx>
          <c:dPt>
            <c:idx val="0"/>
            <c:bubble3D val="0"/>
            <c:spPr>
              <a:solidFill>
                <a:schemeClr val="accent1">
                  <a:shade val="7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32B-472F-89B3-87876C02804B}"/>
              </c:ext>
            </c:extLst>
          </c:dPt>
          <c:dPt>
            <c:idx val="1"/>
            <c:bubble3D val="0"/>
            <c:spPr>
              <a:solidFill>
                <a:schemeClr val="accent1">
                  <a:tint val="77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332B-472F-89B3-87876C02804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2"/>
                <c:pt idx="0">
                  <c:v>Within 3 Years</c:v>
                </c:pt>
                <c:pt idx="1">
                  <c:v>Staying with Employer</c:v>
                </c:pt>
              </c:strCache>
            </c:strRef>
          </c:cat>
          <c:val>
            <c:numRef>
              <c:f>Sheet1!$B$2:$B$5</c:f>
              <c:numCache>
                <c:formatCode>0%</c:formatCode>
                <c:ptCount val="2"/>
                <c:pt idx="0">
                  <c:v>0.53</c:v>
                </c:pt>
                <c:pt idx="1">
                  <c:v>0.47</c:v>
                </c:pt>
              </c:numCache>
            </c:numRef>
          </c:val>
          <c:extLst>
            <c:ext xmlns:c16="http://schemas.microsoft.com/office/drawing/2014/chart" uri="{C3380CC4-5D6E-409C-BE32-E72D297353CC}">
              <c16:uniqueId val="{00000000-6E1E-4FA0-8680-41BC039875DF}"/>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Employed Millennials Expect to Leave Job</a:t>
            </a:r>
          </a:p>
        </c:rich>
      </c:tx>
      <c:layout>
        <c:manualLayout>
          <c:xMode val="edge"/>
          <c:yMode val="edge"/>
          <c:x val="9.5204661917260347E-2"/>
          <c:y val="3.7044005069486678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Expect to Leave Job</c:v>
                </c:pt>
              </c:strCache>
            </c:strRef>
          </c:tx>
          <c:dPt>
            <c:idx val="0"/>
            <c:bubble3D val="0"/>
            <c:spPr>
              <a:solidFill>
                <a:schemeClr val="accent1">
                  <a:shade val="7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EB2-4E9C-A32F-F9415681531C}"/>
              </c:ext>
            </c:extLst>
          </c:dPt>
          <c:dPt>
            <c:idx val="1"/>
            <c:bubble3D val="0"/>
            <c:spPr>
              <a:solidFill>
                <a:schemeClr val="accent1">
                  <a:tint val="77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EB2-4E9C-A32F-F9415681531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2"/>
                <c:pt idx="0">
                  <c:v>Within 4 Years</c:v>
                </c:pt>
                <c:pt idx="1">
                  <c:v>Staying with Employer</c:v>
                </c:pt>
              </c:strCache>
            </c:strRef>
          </c:cat>
          <c:val>
            <c:numRef>
              <c:f>Sheet1!$B$2:$B$5</c:f>
              <c:numCache>
                <c:formatCode>0%</c:formatCode>
                <c:ptCount val="2"/>
                <c:pt idx="0">
                  <c:v>0.66</c:v>
                </c:pt>
                <c:pt idx="1">
                  <c:v>0.34</c:v>
                </c:pt>
              </c:numCache>
            </c:numRef>
          </c:val>
          <c:extLst>
            <c:ext xmlns:c16="http://schemas.microsoft.com/office/drawing/2014/chart" uri="{C3380CC4-5D6E-409C-BE32-E72D297353CC}">
              <c16:uniqueId val="{00000004-1EB2-4E9C-A32F-F9415681531C}"/>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2443427679648148E-2"/>
          <c:y val="0.14901037319661381"/>
          <c:w val="0.80180215648719588"/>
          <c:h val="0.77870230004485397"/>
        </c:manualLayout>
      </c:layout>
      <c:barChart>
        <c:barDir val="col"/>
        <c:grouping val="percentStacked"/>
        <c:varyColors val="0"/>
        <c:ser>
          <c:idx val="0"/>
          <c:order val="0"/>
          <c:tx>
            <c:strRef>
              <c:f>Sheet1!$B$1</c:f>
              <c:strCache>
                <c:ptCount val="1"/>
                <c:pt idx="0">
                  <c:v>Change Jobs every 1 to 3 Yrs</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Millennials</c:v>
                </c:pt>
                <c:pt idx="2">
                  <c:v>Non-Millennials</c:v>
                </c:pt>
              </c:strCache>
            </c:strRef>
          </c:cat>
          <c:val>
            <c:numRef>
              <c:f>Sheet1!$B$2:$B$5</c:f>
              <c:numCache>
                <c:formatCode>General</c:formatCode>
                <c:ptCount val="4"/>
                <c:pt idx="0" formatCode="0%">
                  <c:v>0.42</c:v>
                </c:pt>
                <c:pt idx="2" formatCode="0%">
                  <c:v>0.18</c:v>
                </c:pt>
              </c:numCache>
            </c:numRef>
          </c:val>
          <c:extLst>
            <c:ext xmlns:c16="http://schemas.microsoft.com/office/drawing/2014/chart" uri="{C3380CC4-5D6E-409C-BE32-E72D297353CC}">
              <c16:uniqueId val="{00000000-0FA0-48A0-AE89-30B20ED52865}"/>
            </c:ext>
          </c:extLst>
        </c:ser>
        <c:ser>
          <c:idx val="1"/>
          <c:order val="1"/>
          <c:tx>
            <c:strRef>
              <c:f>Sheet1!$C$1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Millennials</c:v>
                </c:pt>
                <c:pt idx="2">
                  <c:v>Non-Millennials</c:v>
                </c:pt>
              </c:strCache>
            </c:strRef>
          </c:cat>
          <c:val>
            <c:numRef>
              <c:f>Sheet1!$C$2:$C$5</c:f>
              <c:numCache>
                <c:formatCode>General</c:formatCode>
                <c:ptCount val="4"/>
              </c:numCache>
            </c:numRef>
          </c:val>
          <c:extLst>
            <c:ext xmlns:c16="http://schemas.microsoft.com/office/drawing/2014/chart" uri="{C3380CC4-5D6E-409C-BE32-E72D297353CC}">
              <c16:uniqueId val="{00000001-0FA0-48A0-AE89-30B20ED52865}"/>
            </c:ext>
          </c:extLst>
        </c:ser>
        <c:ser>
          <c:idx val="2"/>
          <c:order val="2"/>
          <c:tx>
            <c:strRef>
              <c:f>Sheet1!$D$1</c:f>
              <c:strCache>
                <c:ptCount val="1"/>
                <c:pt idx="0">
                  <c:v>Column2</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Millennials</c:v>
                </c:pt>
                <c:pt idx="2">
                  <c:v>Non-Millennials</c:v>
                </c:pt>
              </c:strCache>
            </c:strRef>
          </c:cat>
          <c:val>
            <c:numRef>
              <c:f>Sheet1!$D$2:$D$5</c:f>
              <c:numCache>
                <c:formatCode>General</c:formatCode>
                <c:ptCount val="4"/>
                <c:pt idx="0" formatCode="0%">
                  <c:v>0.57999999999999996</c:v>
                </c:pt>
                <c:pt idx="2" formatCode="0%">
                  <c:v>0.82</c:v>
                </c:pt>
              </c:numCache>
            </c:numRef>
          </c:val>
          <c:extLst>
            <c:ext xmlns:c16="http://schemas.microsoft.com/office/drawing/2014/chart" uri="{C3380CC4-5D6E-409C-BE32-E72D297353CC}">
              <c16:uniqueId val="{00000002-0FA0-48A0-AE89-30B20ED52865}"/>
            </c:ext>
          </c:extLst>
        </c:ser>
        <c:dLbls>
          <c:dLblPos val="ctr"/>
          <c:showLegendKey val="0"/>
          <c:showVal val="1"/>
          <c:showCatName val="0"/>
          <c:showSerName val="0"/>
          <c:showPercent val="0"/>
          <c:showBubbleSize val="0"/>
        </c:dLbls>
        <c:gapWidth val="79"/>
        <c:overlap val="100"/>
        <c:axId val="541127008"/>
        <c:axId val="892631136"/>
      </c:barChart>
      <c:catAx>
        <c:axId val="5411270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892631136"/>
        <c:crosses val="autoZero"/>
        <c:auto val="1"/>
        <c:lblAlgn val="ctr"/>
        <c:lblOffset val="100"/>
        <c:noMultiLvlLbl val="0"/>
      </c:catAx>
      <c:valAx>
        <c:axId val="892631136"/>
        <c:scaling>
          <c:orientation val="minMax"/>
        </c:scaling>
        <c:delete val="1"/>
        <c:axPos val="l"/>
        <c:numFmt formatCode="0%" sourceLinked="1"/>
        <c:majorTickMark val="none"/>
        <c:minorTickMark val="none"/>
        <c:tickLblPos val="nextTo"/>
        <c:crossAx val="541127008"/>
        <c:crosses val="autoZero"/>
        <c:crossBetween val="between"/>
      </c:valAx>
      <c:spPr>
        <a:noFill/>
        <a:ln>
          <a:noFill/>
        </a:ln>
        <a:effectLst/>
      </c:spPr>
    </c:plotArea>
    <c:legend>
      <c:legendPos val="t"/>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C7C343-32D5-46C3-B9D6-B92BF41902EF}"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en-US"/>
        </a:p>
      </dgm:t>
    </dgm:pt>
    <dgm:pt modelId="{EA28CF72-3E86-41FC-AD3F-3FA776719441}">
      <dgm:prSet phldrT="[Text]" custT="1"/>
      <dgm:spPr/>
      <dgm:t>
        <a:bodyPr/>
        <a:lstStyle/>
        <a:p>
          <a:r>
            <a:rPr lang="en-US" sz="2800" dirty="0"/>
            <a:t>75%</a:t>
          </a:r>
        </a:p>
      </dgm:t>
    </dgm:pt>
    <dgm:pt modelId="{DCFD4061-0312-46FD-8297-D5A2C3521390}" type="parTrans" cxnId="{68C81C49-1A5A-4CC9-898C-797E90A12603}">
      <dgm:prSet/>
      <dgm:spPr/>
      <dgm:t>
        <a:bodyPr/>
        <a:lstStyle/>
        <a:p>
          <a:endParaRPr lang="en-US" sz="1400"/>
        </a:p>
      </dgm:t>
    </dgm:pt>
    <dgm:pt modelId="{2AE2607F-CA7D-4F66-A4AA-66BD9FC04AC2}" type="sibTrans" cxnId="{68C81C49-1A5A-4CC9-898C-797E90A12603}">
      <dgm:prSet/>
      <dgm:spPr/>
      <dgm:t>
        <a:bodyPr/>
        <a:lstStyle/>
        <a:p>
          <a:endParaRPr lang="en-US" sz="1400"/>
        </a:p>
      </dgm:t>
    </dgm:pt>
    <dgm:pt modelId="{CA9942B5-B0A6-4602-AFF3-1EC9598669BF}">
      <dgm:prSet phldrT="[Text]" custT="1"/>
      <dgm:spPr/>
      <dgm:t>
        <a:bodyPr/>
        <a:lstStyle/>
        <a:p>
          <a:r>
            <a:rPr lang="en-US" sz="2800" dirty="0"/>
            <a:t>Increase Cost of Education Since 1998</a:t>
          </a:r>
        </a:p>
      </dgm:t>
    </dgm:pt>
    <dgm:pt modelId="{60A45F24-9557-4D41-A017-742C955C49B4}" type="parTrans" cxnId="{3B50F85F-C0D9-40DA-9CA3-6F4A9975A826}">
      <dgm:prSet/>
      <dgm:spPr/>
      <dgm:t>
        <a:bodyPr/>
        <a:lstStyle/>
        <a:p>
          <a:endParaRPr lang="en-US" sz="1400"/>
        </a:p>
      </dgm:t>
    </dgm:pt>
    <dgm:pt modelId="{1FE720DC-B862-4E8F-9320-238BBACD9813}" type="sibTrans" cxnId="{3B50F85F-C0D9-40DA-9CA3-6F4A9975A826}">
      <dgm:prSet/>
      <dgm:spPr/>
      <dgm:t>
        <a:bodyPr/>
        <a:lstStyle/>
        <a:p>
          <a:endParaRPr lang="en-US" sz="1400"/>
        </a:p>
      </dgm:t>
    </dgm:pt>
    <dgm:pt modelId="{810FF765-2CB6-45E4-9E35-08FF7B8DE999}">
      <dgm:prSet phldrT="[Text]" custT="1"/>
      <dgm:spPr/>
      <dgm:t>
        <a:bodyPr/>
        <a:lstStyle/>
        <a:p>
          <a:r>
            <a:rPr lang="en-US" sz="2800" dirty="0"/>
            <a:t>71%</a:t>
          </a:r>
        </a:p>
      </dgm:t>
    </dgm:pt>
    <dgm:pt modelId="{CA40B2AF-CEA8-43E4-9CA9-F172AB5147E9}" type="parTrans" cxnId="{CDDD8AD1-CC00-4F1E-9857-BE98D798E7BB}">
      <dgm:prSet/>
      <dgm:spPr/>
      <dgm:t>
        <a:bodyPr/>
        <a:lstStyle/>
        <a:p>
          <a:endParaRPr lang="en-US" sz="1400"/>
        </a:p>
      </dgm:t>
    </dgm:pt>
    <dgm:pt modelId="{D1375E84-B214-4C35-97FF-5853E511CD9C}" type="sibTrans" cxnId="{CDDD8AD1-CC00-4F1E-9857-BE98D798E7BB}">
      <dgm:prSet/>
      <dgm:spPr/>
      <dgm:t>
        <a:bodyPr/>
        <a:lstStyle/>
        <a:p>
          <a:endParaRPr lang="en-US" sz="1400"/>
        </a:p>
      </dgm:t>
    </dgm:pt>
    <dgm:pt modelId="{11FB8189-3998-4F60-9EAA-9D85B9E7DA33}">
      <dgm:prSet phldrT="[Text]" custT="1"/>
      <dgm:spPr/>
      <dgm:t>
        <a:bodyPr/>
        <a:lstStyle/>
        <a:p>
          <a:r>
            <a:rPr lang="en-US" sz="2800" dirty="0"/>
            <a:t>of 4 Year Grads in 2016 Leave with Student Loan Debt</a:t>
          </a:r>
        </a:p>
      </dgm:t>
    </dgm:pt>
    <dgm:pt modelId="{B862670C-10B5-44E9-8E4F-540FF3FD0323}" type="parTrans" cxnId="{E18B1A4A-DE93-46CE-8D9E-D6D8CE142C03}">
      <dgm:prSet/>
      <dgm:spPr/>
      <dgm:t>
        <a:bodyPr/>
        <a:lstStyle/>
        <a:p>
          <a:endParaRPr lang="en-US" sz="1400"/>
        </a:p>
      </dgm:t>
    </dgm:pt>
    <dgm:pt modelId="{51FC8369-BF5D-40E4-B7CD-60CFF7F174F4}" type="sibTrans" cxnId="{E18B1A4A-DE93-46CE-8D9E-D6D8CE142C03}">
      <dgm:prSet/>
      <dgm:spPr/>
      <dgm:t>
        <a:bodyPr/>
        <a:lstStyle/>
        <a:p>
          <a:endParaRPr lang="en-US" sz="1400"/>
        </a:p>
      </dgm:t>
    </dgm:pt>
    <dgm:pt modelId="{8E80E45A-1566-4528-9F47-FE13007D7D2D}">
      <dgm:prSet phldrT="[Text]" custT="1"/>
      <dgm:spPr/>
      <dgm:t>
        <a:bodyPr/>
        <a:lstStyle/>
        <a:p>
          <a:r>
            <a:rPr lang="en-US" sz="2800" dirty="0"/>
            <a:t>$37K</a:t>
          </a:r>
        </a:p>
      </dgm:t>
    </dgm:pt>
    <dgm:pt modelId="{9BC837C7-3368-4592-AC81-5BD039505D81}" type="parTrans" cxnId="{978595D8-52F8-4E64-AFF2-323F13889828}">
      <dgm:prSet/>
      <dgm:spPr/>
      <dgm:t>
        <a:bodyPr/>
        <a:lstStyle/>
        <a:p>
          <a:endParaRPr lang="en-US" sz="1400"/>
        </a:p>
      </dgm:t>
    </dgm:pt>
    <dgm:pt modelId="{D4F3FC83-5425-4C54-825A-2720E86C7368}" type="sibTrans" cxnId="{978595D8-52F8-4E64-AFF2-323F13889828}">
      <dgm:prSet/>
      <dgm:spPr/>
      <dgm:t>
        <a:bodyPr/>
        <a:lstStyle/>
        <a:p>
          <a:endParaRPr lang="en-US" sz="1400"/>
        </a:p>
      </dgm:t>
    </dgm:pt>
    <dgm:pt modelId="{E11EA8F2-3310-4FE4-8E57-7BED72CE9FA5}">
      <dgm:prSet phldrT="[Text]" custT="1"/>
      <dgm:spPr/>
      <dgm:t>
        <a:bodyPr/>
        <a:lstStyle/>
        <a:p>
          <a:r>
            <a:rPr lang="en-US" sz="2800" dirty="0"/>
            <a:t>Avg Debt for 4 Year Degree</a:t>
          </a:r>
        </a:p>
      </dgm:t>
    </dgm:pt>
    <dgm:pt modelId="{B059DE44-04D8-4EC0-9429-F9DA7D141F0C}" type="parTrans" cxnId="{3A59F2E6-933B-4382-AD29-D545D9B88578}">
      <dgm:prSet/>
      <dgm:spPr/>
      <dgm:t>
        <a:bodyPr/>
        <a:lstStyle/>
        <a:p>
          <a:endParaRPr lang="en-US" sz="1400"/>
        </a:p>
      </dgm:t>
    </dgm:pt>
    <dgm:pt modelId="{C9A2306F-6194-4D2B-8547-DF1B02032D7C}" type="sibTrans" cxnId="{3A59F2E6-933B-4382-AD29-D545D9B88578}">
      <dgm:prSet/>
      <dgm:spPr/>
      <dgm:t>
        <a:bodyPr/>
        <a:lstStyle/>
        <a:p>
          <a:endParaRPr lang="en-US" sz="1400"/>
        </a:p>
      </dgm:t>
    </dgm:pt>
    <dgm:pt modelId="{39C2E646-CCFC-4575-966E-483850D8377D}" type="pres">
      <dgm:prSet presAssocID="{18C7C343-32D5-46C3-B9D6-B92BF41902EF}" presName="Name0" presStyleCnt="0">
        <dgm:presLayoutVars>
          <dgm:dir/>
          <dgm:animLvl val="lvl"/>
          <dgm:resizeHandles val="exact"/>
        </dgm:presLayoutVars>
      </dgm:prSet>
      <dgm:spPr/>
    </dgm:pt>
    <dgm:pt modelId="{FC8C2DB8-3A25-4E26-8A4E-577C3BA14658}" type="pres">
      <dgm:prSet presAssocID="{EA28CF72-3E86-41FC-AD3F-3FA776719441}" presName="composite" presStyleCnt="0"/>
      <dgm:spPr/>
    </dgm:pt>
    <dgm:pt modelId="{FD30E452-B69D-46B8-BBA9-303987C154C8}" type="pres">
      <dgm:prSet presAssocID="{EA28CF72-3E86-41FC-AD3F-3FA776719441}" presName="parTx" presStyleLbl="alignNode1" presStyleIdx="0" presStyleCnt="3">
        <dgm:presLayoutVars>
          <dgm:chMax val="0"/>
          <dgm:chPref val="0"/>
          <dgm:bulletEnabled val="1"/>
        </dgm:presLayoutVars>
      </dgm:prSet>
      <dgm:spPr/>
    </dgm:pt>
    <dgm:pt modelId="{ED33F83F-17D4-4346-9247-BBD3A14FFECD}" type="pres">
      <dgm:prSet presAssocID="{EA28CF72-3E86-41FC-AD3F-3FA776719441}" presName="desTx" presStyleLbl="alignAccFollowNode1" presStyleIdx="0" presStyleCnt="3">
        <dgm:presLayoutVars>
          <dgm:bulletEnabled val="1"/>
        </dgm:presLayoutVars>
      </dgm:prSet>
      <dgm:spPr/>
    </dgm:pt>
    <dgm:pt modelId="{06D7B05C-F32A-4380-863C-512AACA3CF57}" type="pres">
      <dgm:prSet presAssocID="{2AE2607F-CA7D-4F66-A4AA-66BD9FC04AC2}" presName="space" presStyleCnt="0"/>
      <dgm:spPr/>
    </dgm:pt>
    <dgm:pt modelId="{3D99AEEB-9848-4D16-975F-36C38B7686BC}" type="pres">
      <dgm:prSet presAssocID="{810FF765-2CB6-45E4-9E35-08FF7B8DE999}" presName="composite" presStyleCnt="0"/>
      <dgm:spPr/>
    </dgm:pt>
    <dgm:pt modelId="{3F3787B9-A62B-4515-8FF6-3DDB523085D0}" type="pres">
      <dgm:prSet presAssocID="{810FF765-2CB6-45E4-9E35-08FF7B8DE999}" presName="parTx" presStyleLbl="alignNode1" presStyleIdx="1" presStyleCnt="3">
        <dgm:presLayoutVars>
          <dgm:chMax val="0"/>
          <dgm:chPref val="0"/>
          <dgm:bulletEnabled val="1"/>
        </dgm:presLayoutVars>
      </dgm:prSet>
      <dgm:spPr/>
    </dgm:pt>
    <dgm:pt modelId="{E502E260-8C2F-47AA-8E3B-5F6028E1D16E}" type="pres">
      <dgm:prSet presAssocID="{810FF765-2CB6-45E4-9E35-08FF7B8DE999}" presName="desTx" presStyleLbl="alignAccFollowNode1" presStyleIdx="1" presStyleCnt="3">
        <dgm:presLayoutVars>
          <dgm:bulletEnabled val="1"/>
        </dgm:presLayoutVars>
      </dgm:prSet>
      <dgm:spPr/>
    </dgm:pt>
    <dgm:pt modelId="{4C9D4985-0111-4580-A7ED-2E662FD86B3D}" type="pres">
      <dgm:prSet presAssocID="{D1375E84-B214-4C35-97FF-5853E511CD9C}" presName="space" presStyleCnt="0"/>
      <dgm:spPr/>
    </dgm:pt>
    <dgm:pt modelId="{1F6917FE-EA92-4CF8-BEFE-484CA9B66566}" type="pres">
      <dgm:prSet presAssocID="{8E80E45A-1566-4528-9F47-FE13007D7D2D}" presName="composite" presStyleCnt="0"/>
      <dgm:spPr/>
    </dgm:pt>
    <dgm:pt modelId="{6BF427C3-0B87-4278-8C88-DF94BD276172}" type="pres">
      <dgm:prSet presAssocID="{8E80E45A-1566-4528-9F47-FE13007D7D2D}" presName="parTx" presStyleLbl="alignNode1" presStyleIdx="2" presStyleCnt="3">
        <dgm:presLayoutVars>
          <dgm:chMax val="0"/>
          <dgm:chPref val="0"/>
          <dgm:bulletEnabled val="1"/>
        </dgm:presLayoutVars>
      </dgm:prSet>
      <dgm:spPr/>
    </dgm:pt>
    <dgm:pt modelId="{53117DED-7A16-4339-8D53-6AEC9EF023F0}" type="pres">
      <dgm:prSet presAssocID="{8E80E45A-1566-4528-9F47-FE13007D7D2D}" presName="desTx" presStyleLbl="alignAccFollowNode1" presStyleIdx="2" presStyleCnt="3">
        <dgm:presLayoutVars>
          <dgm:bulletEnabled val="1"/>
        </dgm:presLayoutVars>
      </dgm:prSet>
      <dgm:spPr/>
    </dgm:pt>
  </dgm:ptLst>
  <dgm:cxnLst>
    <dgm:cxn modelId="{EF84470D-9123-45A7-9DD3-6C2EE8FB7BCF}" type="presOf" srcId="{810FF765-2CB6-45E4-9E35-08FF7B8DE999}" destId="{3F3787B9-A62B-4515-8FF6-3DDB523085D0}" srcOrd="0" destOrd="0" presId="urn:microsoft.com/office/officeart/2005/8/layout/hList1"/>
    <dgm:cxn modelId="{3B50F85F-C0D9-40DA-9CA3-6F4A9975A826}" srcId="{EA28CF72-3E86-41FC-AD3F-3FA776719441}" destId="{CA9942B5-B0A6-4602-AFF3-1EC9598669BF}" srcOrd="0" destOrd="0" parTransId="{60A45F24-9557-4D41-A017-742C955C49B4}" sibTransId="{1FE720DC-B862-4E8F-9320-238BBACD9813}"/>
    <dgm:cxn modelId="{68C81C49-1A5A-4CC9-898C-797E90A12603}" srcId="{18C7C343-32D5-46C3-B9D6-B92BF41902EF}" destId="{EA28CF72-3E86-41FC-AD3F-3FA776719441}" srcOrd="0" destOrd="0" parTransId="{DCFD4061-0312-46FD-8297-D5A2C3521390}" sibTransId="{2AE2607F-CA7D-4F66-A4AA-66BD9FC04AC2}"/>
    <dgm:cxn modelId="{E18B1A4A-DE93-46CE-8D9E-D6D8CE142C03}" srcId="{810FF765-2CB6-45E4-9E35-08FF7B8DE999}" destId="{11FB8189-3998-4F60-9EAA-9D85B9E7DA33}" srcOrd="0" destOrd="0" parTransId="{B862670C-10B5-44E9-8E4F-540FF3FD0323}" sibTransId="{51FC8369-BF5D-40E4-B7CD-60CFF7F174F4}"/>
    <dgm:cxn modelId="{28884050-4625-4FA3-B723-55AA5C06ADFB}" type="presOf" srcId="{EA28CF72-3E86-41FC-AD3F-3FA776719441}" destId="{FD30E452-B69D-46B8-BBA9-303987C154C8}" srcOrd="0" destOrd="0" presId="urn:microsoft.com/office/officeart/2005/8/layout/hList1"/>
    <dgm:cxn modelId="{3FFABA97-CF33-4501-8C70-CDB0AB6B7C49}" type="presOf" srcId="{E11EA8F2-3310-4FE4-8E57-7BED72CE9FA5}" destId="{53117DED-7A16-4339-8D53-6AEC9EF023F0}" srcOrd="0" destOrd="0" presId="urn:microsoft.com/office/officeart/2005/8/layout/hList1"/>
    <dgm:cxn modelId="{41B608AA-5C60-40D0-9DF2-88B17D36C270}" type="presOf" srcId="{8E80E45A-1566-4528-9F47-FE13007D7D2D}" destId="{6BF427C3-0B87-4278-8C88-DF94BD276172}" srcOrd="0" destOrd="0" presId="urn:microsoft.com/office/officeart/2005/8/layout/hList1"/>
    <dgm:cxn modelId="{CDDD8AD1-CC00-4F1E-9857-BE98D798E7BB}" srcId="{18C7C343-32D5-46C3-B9D6-B92BF41902EF}" destId="{810FF765-2CB6-45E4-9E35-08FF7B8DE999}" srcOrd="1" destOrd="0" parTransId="{CA40B2AF-CEA8-43E4-9CA9-F172AB5147E9}" sibTransId="{D1375E84-B214-4C35-97FF-5853E511CD9C}"/>
    <dgm:cxn modelId="{978595D8-52F8-4E64-AFF2-323F13889828}" srcId="{18C7C343-32D5-46C3-B9D6-B92BF41902EF}" destId="{8E80E45A-1566-4528-9F47-FE13007D7D2D}" srcOrd="2" destOrd="0" parTransId="{9BC837C7-3368-4592-AC81-5BD039505D81}" sibTransId="{D4F3FC83-5425-4C54-825A-2720E86C7368}"/>
    <dgm:cxn modelId="{3A59F2E6-933B-4382-AD29-D545D9B88578}" srcId="{8E80E45A-1566-4528-9F47-FE13007D7D2D}" destId="{E11EA8F2-3310-4FE4-8E57-7BED72CE9FA5}" srcOrd="0" destOrd="0" parTransId="{B059DE44-04D8-4EC0-9429-F9DA7D141F0C}" sibTransId="{C9A2306F-6194-4D2B-8547-DF1B02032D7C}"/>
    <dgm:cxn modelId="{5C2167F0-2570-4716-BEC5-0E7D6F8AD4ED}" type="presOf" srcId="{18C7C343-32D5-46C3-B9D6-B92BF41902EF}" destId="{39C2E646-CCFC-4575-966E-483850D8377D}" srcOrd="0" destOrd="0" presId="urn:microsoft.com/office/officeart/2005/8/layout/hList1"/>
    <dgm:cxn modelId="{807056F9-D861-4050-8438-E67E94F777C8}" type="presOf" srcId="{11FB8189-3998-4F60-9EAA-9D85B9E7DA33}" destId="{E502E260-8C2F-47AA-8E3B-5F6028E1D16E}" srcOrd="0" destOrd="0" presId="urn:microsoft.com/office/officeart/2005/8/layout/hList1"/>
    <dgm:cxn modelId="{59FD54FF-D9D4-4558-AFE5-91990A61DB37}" type="presOf" srcId="{CA9942B5-B0A6-4602-AFF3-1EC9598669BF}" destId="{ED33F83F-17D4-4346-9247-BBD3A14FFECD}" srcOrd="0" destOrd="0" presId="urn:microsoft.com/office/officeart/2005/8/layout/hList1"/>
    <dgm:cxn modelId="{620A6B82-95D9-4A0F-B88B-8413183F4480}" type="presParOf" srcId="{39C2E646-CCFC-4575-966E-483850D8377D}" destId="{FC8C2DB8-3A25-4E26-8A4E-577C3BA14658}" srcOrd="0" destOrd="0" presId="urn:microsoft.com/office/officeart/2005/8/layout/hList1"/>
    <dgm:cxn modelId="{D7CC719C-CCE3-4262-BE59-F7EA73B12B32}" type="presParOf" srcId="{FC8C2DB8-3A25-4E26-8A4E-577C3BA14658}" destId="{FD30E452-B69D-46B8-BBA9-303987C154C8}" srcOrd="0" destOrd="0" presId="urn:microsoft.com/office/officeart/2005/8/layout/hList1"/>
    <dgm:cxn modelId="{665AC7F0-BEE5-4533-9F75-4003CEDAB8F3}" type="presParOf" srcId="{FC8C2DB8-3A25-4E26-8A4E-577C3BA14658}" destId="{ED33F83F-17D4-4346-9247-BBD3A14FFECD}" srcOrd="1" destOrd="0" presId="urn:microsoft.com/office/officeart/2005/8/layout/hList1"/>
    <dgm:cxn modelId="{0A0AAFA3-CC5D-40B2-B27D-F25354DE22A9}" type="presParOf" srcId="{39C2E646-CCFC-4575-966E-483850D8377D}" destId="{06D7B05C-F32A-4380-863C-512AACA3CF57}" srcOrd="1" destOrd="0" presId="urn:microsoft.com/office/officeart/2005/8/layout/hList1"/>
    <dgm:cxn modelId="{170CC9E0-7FFB-4880-BB6E-AEDF5515D985}" type="presParOf" srcId="{39C2E646-CCFC-4575-966E-483850D8377D}" destId="{3D99AEEB-9848-4D16-975F-36C38B7686BC}" srcOrd="2" destOrd="0" presId="urn:microsoft.com/office/officeart/2005/8/layout/hList1"/>
    <dgm:cxn modelId="{0836A9A6-B531-43F8-9A3B-0230E3DAB9D7}" type="presParOf" srcId="{3D99AEEB-9848-4D16-975F-36C38B7686BC}" destId="{3F3787B9-A62B-4515-8FF6-3DDB523085D0}" srcOrd="0" destOrd="0" presId="urn:microsoft.com/office/officeart/2005/8/layout/hList1"/>
    <dgm:cxn modelId="{3BC9CBCF-44A9-4DC0-B993-B95FD5381882}" type="presParOf" srcId="{3D99AEEB-9848-4D16-975F-36C38B7686BC}" destId="{E502E260-8C2F-47AA-8E3B-5F6028E1D16E}" srcOrd="1" destOrd="0" presId="urn:microsoft.com/office/officeart/2005/8/layout/hList1"/>
    <dgm:cxn modelId="{215A5DF0-C314-49B1-BB0C-559D82AB6AB5}" type="presParOf" srcId="{39C2E646-CCFC-4575-966E-483850D8377D}" destId="{4C9D4985-0111-4580-A7ED-2E662FD86B3D}" srcOrd="3" destOrd="0" presId="urn:microsoft.com/office/officeart/2005/8/layout/hList1"/>
    <dgm:cxn modelId="{DBF760C9-D77D-4138-91C4-1F10A47314D3}" type="presParOf" srcId="{39C2E646-CCFC-4575-966E-483850D8377D}" destId="{1F6917FE-EA92-4CF8-BEFE-484CA9B66566}" srcOrd="4" destOrd="0" presId="urn:microsoft.com/office/officeart/2005/8/layout/hList1"/>
    <dgm:cxn modelId="{C9D7702C-2759-4BFB-8BA2-D7740B0984C9}" type="presParOf" srcId="{1F6917FE-EA92-4CF8-BEFE-484CA9B66566}" destId="{6BF427C3-0B87-4278-8C88-DF94BD276172}" srcOrd="0" destOrd="0" presId="urn:microsoft.com/office/officeart/2005/8/layout/hList1"/>
    <dgm:cxn modelId="{8C80C299-8533-4C1D-9B57-B15E5BD72922}" type="presParOf" srcId="{1F6917FE-EA92-4CF8-BEFE-484CA9B66566}" destId="{53117DED-7A16-4339-8D53-6AEC9EF023F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83CEB4-5110-45CD-A88E-C74C86F364B7}"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en-US"/>
        </a:p>
      </dgm:t>
    </dgm:pt>
    <dgm:pt modelId="{45453AF0-7185-43EF-AC97-156F409889DE}">
      <dgm:prSet phldrT="[Text]" custT="1"/>
      <dgm:spPr/>
      <dgm:t>
        <a:bodyPr/>
        <a:lstStyle/>
        <a:p>
          <a:r>
            <a:rPr lang="en-US" sz="1600" dirty="0"/>
            <a:t>Entry Level</a:t>
          </a:r>
        </a:p>
      </dgm:t>
    </dgm:pt>
    <dgm:pt modelId="{E3056FE9-42F6-4900-827E-5CC3AAA5257D}" type="parTrans" cxnId="{C28C3FFA-9CFF-4DB1-99F4-FD1375E30941}">
      <dgm:prSet/>
      <dgm:spPr/>
      <dgm:t>
        <a:bodyPr/>
        <a:lstStyle/>
        <a:p>
          <a:endParaRPr lang="en-US" sz="2800"/>
        </a:p>
      </dgm:t>
    </dgm:pt>
    <dgm:pt modelId="{749BC23F-D699-4452-934E-AA3A258DF54E}" type="sibTrans" cxnId="{C28C3FFA-9CFF-4DB1-99F4-FD1375E30941}">
      <dgm:prSet/>
      <dgm:spPr/>
      <dgm:t>
        <a:bodyPr/>
        <a:lstStyle/>
        <a:p>
          <a:endParaRPr lang="en-US" sz="2800"/>
        </a:p>
      </dgm:t>
    </dgm:pt>
    <dgm:pt modelId="{29057792-D097-49B7-9152-C1289E9F4AE4}">
      <dgm:prSet phldrT="[Text]" custT="1"/>
      <dgm:spPr/>
      <dgm:t>
        <a:bodyPr/>
        <a:lstStyle/>
        <a:p>
          <a:r>
            <a:rPr lang="en-US" sz="1600" dirty="0"/>
            <a:t>16% of salary</a:t>
          </a:r>
        </a:p>
      </dgm:t>
    </dgm:pt>
    <dgm:pt modelId="{FC95240E-8D98-4E85-8667-350CF8F0A32B}" type="parTrans" cxnId="{981083D0-2F49-4999-AF8E-6254473F22BA}">
      <dgm:prSet/>
      <dgm:spPr/>
      <dgm:t>
        <a:bodyPr/>
        <a:lstStyle/>
        <a:p>
          <a:endParaRPr lang="en-US" sz="2800"/>
        </a:p>
      </dgm:t>
    </dgm:pt>
    <dgm:pt modelId="{304983FE-8DB8-47BB-B63F-4A4DF3265909}" type="sibTrans" cxnId="{981083D0-2F49-4999-AF8E-6254473F22BA}">
      <dgm:prSet/>
      <dgm:spPr/>
      <dgm:t>
        <a:bodyPr/>
        <a:lstStyle/>
        <a:p>
          <a:endParaRPr lang="en-US" sz="2800"/>
        </a:p>
      </dgm:t>
    </dgm:pt>
    <dgm:pt modelId="{C8CF7A15-CA86-4C3F-9129-D5103F75676A}">
      <dgm:prSet phldrT="[Text]" custT="1"/>
      <dgm:spPr/>
      <dgm:t>
        <a:bodyPr/>
        <a:lstStyle/>
        <a:p>
          <a:r>
            <a:rPr lang="en-US" sz="1600" dirty="0"/>
            <a:t>Mid Level</a:t>
          </a:r>
        </a:p>
      </dgm:t>
    </dgm:pt>
    <dgm:pt modelId="{735D303A-10C6-4C2E-9EE6-C7EBB103C4BB}" type="parTrans" cxnId="{EDD90337-8E84-4074-A8CD-1F5AFB106313}">
      <dgm:prSet/>
      <dgm:spPr/>
      <dgm:t>
        <a:bodyPr/>
        <a:lstStyle/>
        <a:p>
          <a:endParaRPr lang="en-US" sz="2800"/>
        </a:p>
      </dgm:t>
    </dgm:pt>
    <dgm:pt modelId="{6BBDE6FC-A13E-4498-9BDD-50829B30358F}" type="sibTrans" cxnId="{EDD90337-8E84-4074-A8CD-1F5AFB106313}">
      <dgm:prSet/>
      <dgm:spPr/>
      <dgm:t>
        <a:bodyPr/>
        <a:lstStyle/>
        <a:p>
          <a:endParaRPr lang="en-US" sz="2800"/>
        </a:p>
      </dgm:t>
    </dgm:pt>
    <dgm:pt modelId="{3C05C2C2-8055-40C8-AA76-265C9C99667E}">
      <dgm:prSet phldrT="[Text]" custT="1"/>
      <dgm:spPr/>
      <dgm:t>
        <a:bodyPr/>
        <a:lstStyle/>
        <a:p>
          <a:r>
            <a:rPr lang="en-US" sz="1600" dirty="0"/>
            <a:t>20%</a:t>
          </a:r>
        </a:p>
      </dgm:t>
    </dgm:pt>
    <dgm:pt modelId="{C265D6A8-0B90-4CFA-8602-4A294E21A0AB}" type="parTrans" cxnId="{794DF628-5272-4CCB-9BC7-CEA60FC1BBC8}">
      <dgm:prSet/>
      <dgm:spPr/>
      <dgm:t>
        <a:bodyPr/>
        <a:lstStyle/>
        <a:p>
          <a:endParaRPr lang="en-US" sz="2800"/>
        </a:p>
      </dgm:t>
    </dgm:pt>
    <dgm:pt modelId="{0E2DDE0E-2CF5-4195-B826-D28F67777ACC}" type="sibTrans" cxnId="{794DF628-5272-4CCB-9BC7-CEA60FC1BBC8}">
      <dgm:prSet/>
      <dgm:spPr/>
      <dgm:t>
        <a:bodyPr/>
        <a:lstStyle/>
        <a:p>
          <a:endParaRPr lang="en-US" sz="2800"/>
        </a:p>
      </dgm:t>
    </dgm:pt>
    <dgm:pt modelId="{E200D74A-7014-4F9C-AD41-FC0B649A2B7D}">
      <dgm:prSet phldrT="[Text]" custT="1"/>
      <dgm:spPr/>
      <dgm:t>
        <a:bodyPr/>
        <a:lstStyle/>
        <a:p>
          <a:r>
            <a:rPr lang="en-US" sz="1600" dirty="0"/>
            <a:t>Highly educated employees</a:t>
          </a:r>
        </a:p>
      </dgm:t>
    </dgm:pt>
    <dgm:pt modelId="{507C247A-F1F8-4267-A4E7-AAE9DE77AF08}" type="parTrans" cxnId="{2D0062C3-9927-433C-9B4A-843230999CC3}">
      <dgm:prSet/>
      <dgm:spPr/>
      <dgm:t>
        <a:bodyPr/>
        <a:lstStyle/>
        <a:p>
          <a:endParaRPr lang="en-US" sz="2800"/>
        </a:p>
      </dgm:t>
    </dgm:pt>
    <dgm:pt modelId="{D48F3856-5FA5-41E0-9733-0D1DD9F9303D}" type="sibTrans" cxnId="{2D0062C3-9927-433C-9B4A-843230999CC3}">
      <dgm:prSet/>
      <dgm:spPr/>
      <dgm:t>
        <a:bodyPr/>
        <a:lstStyle/>
        <a:p>
          <a:endParaRPr lang="en-US" sz="2800"/>
        </a:p>
      </dgm:t>
    </dgm:pt>
    <dgm:pt modelId="{71A841DD-6370-4375-B105-9CF1F564750D}">
      <dgm:prSet phldrT="[Text]" custT="1"/>
      <dgm:spPr/>
      <dgm:t>
        <a:bodyPr/>
        <a:lstStyle/>
        <a:p>
          <a:r>
            <a:rPr lang="en-US" sz="1600" dirty="0"/>
            <a:t>Up to 213%</a:t>
          </a:r>
        </a:p>
      </dgm:t>
    </dgm:pt>
    <dgm:pt modelId="{BA9FAD2F-7E3B-4538-BB04-86309BAE4A63}" type="parTrans" cxnId="{BE49F264-017A-4C1C-A17A-D6D95EB02EE4}">
      <dgm:prSet/>
      <dgm:spPr/>
      <dgm:t>
        <a:bodyPr/>
        <a:lstStyle/>
        <a:p>
          <a:endParaRPr lang="en-US" sz="2800"/>
        </a:p>
      </dgm:t>
    </dgm:pt>
    <dgm:pt modelId="{134CF391-C535-45B0-BC79-9BBB29C9D396}" type="sibTrans" cxnId="{BE49F264-017A-4C1C-A17A-D6D95EB02EE4}">
      <dgm:prSet/>
      <dgm:spPr/>
      <dgm:t>
        <a:bodyPr/>
        <a:lstStyle/>
        <a:p>
          <a:endParaRPr lang="en-US" sz="2800"/>
        </a:p>
      </dgm:t>
    </dgm:pt>
    <dgm:pt modelId="{8DFF6068-EE11-4DAC-8819-EFE5C78C306D}" type="pres">
      <dgm:prSet presAssocID="{7383CEB4-5110-45CD-A88E-C74C86F364B7}" presName="Name0" presStyleCnt="0">
        <dgm:presLayoutVars>
          <dgm:dir/>
          <dgm:animLvl val="lvl"/>
          <dgm:resizeHandles val="exact"/>
        </dgm:presLayoutVars>
      </dgm:prSet>
      <dgm:spPr/>
    </dgm:pt>
    <dgm:pt modelId="{9FC1158E-434C-41AA-BF57-CC3785E65B7C}" type="pres">
      <dgm:prSet presAssocID="{45453AF0-7185-43EF-AC97-156F409889DE}" presName="composite" presStyleCnt="0"/>
      <dgm:spPr/>
    </dgm:pt>
    <dgm:pt modelId="{F6FB1D7B-459C-49C4-A19B-80BDB27EB24A}" type="pres">
      <dgm:prSet presAssocID="{45453AF0-7185-43EF-AC97-156F409889DE}" presName="parTx" presStyleLbl="alignNode1" presStyleIdx="0" presStyleCnt="3">
        <dgm:presLayoutVars>
          <dgm:chMax val="0"/>
          <dgm:chPref val="0"/>
          <dgm:bulletEnabled val="1"/>
        </dgm:presLayoutVars>
      </dgm:prSet>
      <dgm:spPr/>
    </dgm:pt>
    <dgm:pt modelId="{0E3CB874-BDD7-4C28-B028-E8027BE9B66D}" type="pres">
      <dgm:prSet presAssocID="{45453AF0-7185-43EF-AC97-156F409889DE}" presName="desTx" presStyleLbl="alignAccFollowNode1" presStyleIdx="0" presStyleCnt="3">
        <dgm:presLayoutVars>
          <dgm:bulletEnabled val="1"/>
        </dgm:presLayoutVars>
      </dgm:prSet>
      <dgm:spPr/>
    </dgm:pt>
    <dgm:pt modelId="{A4B506E3-C46C-4521-BAD8-540FE3A94AD1}" type="pres">
      <dgm:prSet presAssocID="{749BC23F-D699-4452-934E-AA3A258DF54E}" presName="space" presStyleCnt="0"/>
      <dgm:spPr/>
    </dgm:pt>
    <dgm:pt modelId="{96487B05-86CF-4FBC-8BB8-9E3818E8AB55}" type="pres">
      <dgm:prSet presAssocID="{C8CF7A15-CA86-4C3F-9129-D5103F75676A}" presName="composite" presStyleCnt="0"/>
      <dgm:spPr/>
    </dgm:pt>
    <dgm:pt modelId="{945FC4CB-BB87-4D75-9662-C11C97BB4E30}" type="pres">
      <dgm:prSet presAssocID="{C8CF7A15-CA86-4C3F-9129-D5103F75676A}" presName="parTx" presStyleLbl="alignNode1" presStyleIdx="1" presStyleCnt="3">
        <dgm:presLayoutVars>
          <dgm:chMax val="0"/>
          <dgm:chPref val="0"/>
          <dgm:bulletEnabled val="1"/>
        </dgm:presLayoutVars>
      </dgm:prSet>
      <dgm:spPr/>
    </dgm:pt>
    <dgm:pt modelId="{CA796EF3-D184-4846-8CC0-CF8FF7B5F0FE}" type="pres">
      <dgm:prSet presAssocID="{C8CF7A15-CA86-4C3F-9129-D5103F75676A}" presName="desTx" presStyleLbl="alignAccFollowNode1" presStyleIdx="1" presStyleCnt="3">
        <dgm:presLayoutVars>
          <dgm:bulletEnabled val="1"/>
        </dgm:presLayoutVars>
      </dgm:prSet>
      <dgm:spPr/>
    </dgm:pt>
    <dgm:pt modelId="{686AB184-34EC-4544-A902-467CD6C4630B}" type="pres">
      <dgm:prSet presAssocID="{6BBDE6FC-A13E-4498-9BDD-50829B30358F}" presName="space" presStyleCnt="0"/>
      <dgm:spPr/>
    </dgm:pt>
    <dgm:pt modelId="{C4781909-80FA-4F91-B52C-C53B27E1856E}" type="pres">
      <dgm:prSet presAssocID="{E200D74A-7014-4F9C-AD41-FC0B649A2B7D}" presName="composite" presStyleCnt="0"/>
      <dgm:spPr/>
    </dgm:pt>
    <dgm:pt modelId="{BE05B5B2-C038-46A3-AC7A-18DC3B211B1B}" type="pres">
      <dgm:prSet presAssocID="{E200D74A-7014-4F9C-AD41-FC0B649A2B7D}" presName="parTx" presStyleLbl="alignNode1" presStyleIdx="2" presStyleCnt="3">
        <dgm:presLayoutVars>
          <dgm:chMax val="0"/>
          <dgm:chPref val="0"/>
          <dgm:bulletEnabled val="1"/>
        </dgm:presLayoutVars>
      </dgm:prSet>
      <dgm:spPr/>
    </dgm:pt>
    <dgm:pt modelId="{D27089B3-813E-4E15-9309-D37BA8581B70}" type="pres">
      <dgm:prSet presAssocID="{E200D74A-7014-4F9C-AD41-FC0B649A2B7D}" presName="desTx" presStyleLbl="alignAccFollowNode1" presStyleIdx="2" presStyleCnt="3">
        <dgm:presLayoutVars>
          <dgm:bulletEnabled val="1"/>
        </dgm:presLayoutVars>
      </dgm:prSet>
      <dgm:spPr/>
    </dgm:pt>
  </dgm:ptLst>
  <dgm:cxnLst>
    <dgm:cxn modelId="{C6B56500-6F3D-4920-992F-FA399B0B1FDE}" type="presOf" srcId="{45453AF0-7185-43EF-AC97-156F409889DE}" destId="{F6FB1D7B-459C-49C4-A19B-80BDB27EB24A}" srcOrd="0" destOrd="0" presId="urn:microsoft.com/office/officeart/2005/8/layout/hList1"/>
    <dgm:cxn modelId="{E3020E13-9D4D-4E59-BF06-925850EF03CB}" type="presOf" srcId="{7383CEB4-5110-45CD-A88E-C74C86F364B7}" destId="{8DFF6068-EE11-4DAC-8819-EFE5C78C306D}" srcOrd="0" destOrd="0" presId="urn:microsoft.com/office/officeart/2005/8/layout/hList1"/>
    <dgm:cxn modelId="{794DF628-5272-4CCB-9BC7-CEA60FC1BBC8}" srcId="{C8CF7A15-CA86-4C3F-9129-D5103F75676A}" destId="{3C05C2C2-8055-40C8-AA76-265C9C99667E}" srcOrd="0" destOrd="0" parTransId="{C265D6A8-0B90-4CFA-8602-4A294E21A0AB}" sibTransId="{0E2DDE0E-2CF5-4195-B826-D28F67777ACC}"/>
    <dgm:cxn modelId="{ECA05033-A350-41DE-A01D-6B2E1D791920}" type="presOf" srcId="{3C05C2C2-8055-40C8-AA76-265C9C99667E}" destId="{CA796EF3-D184-4846-8CC0-CF8FF7B5F0FE}" srcOrd="0" destOrd="0" presId="urn:microsoft.com/office/officeart/2005/8/layout/hList1"/>
    <dgm:cxn modelId="{F47E5335-3D6E-4EA4-B537-CC8BCC79A3AB}" type="presOf" srcId="{71A841DD-6370-4375-B105-9CF1F564750D}" destId="{D27089B3-813E-4E15-9309-D37BA8581B70}" srcOrd="0" destOrd="0" presId="urn:microsoft.com/office/officeart/2005/8/layout/hList1"/>
    <dgm:cxn modelId="{EDD90337-8E84-4074-A8CD-1F5AFB106313}" srcId="{7383CEB4-5110-45CD-A88E-C74C86F364B7}" destId="{C8CF7A15-CA86-4C3F-9129-D5103F75676A}" srcOrd="1" destOrd="0" parTransId="{735D303A-10C6-4C2E-9EE6-C7EBB103C4BB}" sibTransId="{6BBDE6FC-A13E-4498-9BDD-50829B30358F}"/>
    <dgm:cxn modelId="{BE49F264-017A-4C1C-A17A-D6D95EB02EE4}" srcId="{E200D74A-7014-4F9C-AD41-FC0B649A2B7D}" destId="{71A841DD-6370-4375-B105-9CF1F564750D}" srcOrd="0" destOrd="0" parTransId="{BA9FAD2F-7E3B-4538-BB04-86309BAE4A63}" sibTransId="{134CF391-C535-45B0-BC79-9BBB29C9D396}"/>
    <dgm:cxn modelId="{9EE2E37C-F59B-41BC-BC51-987526BD0949}" type="presOf" srcId="{C8CF7A15-CA86-4C3F-9129-D5103F75676A}" destId="{945FC4CB-BB87-4D75-9662-C11C97BB4E30}" srcOrd="0" destOrd="0" presId="urn:microsoft.com/office/officeart/2005/8/layout/hList1"/>
    <dgm:cxn modelId="{22E712A3-2BE8-4EEB-B5D5-2C9C3482F6C9}" type="presOf" srcId="{29057792-D097-49B7-9152-C1289E9F4AE4}" destId="{0E3CB874-BDD7-4C28-B028-E8027BE9B66D}" srcOrd="0" destOrd="0" presId="urn:microsoft.com/office/officeart/2005/8/layout/hList1"/>
    <dgm:cxn modelId="{02951BB5-C023-4987-9B21-D1D5D5B643F9}" type="presOf" srcId="{E200D74A-7014-4F9C-AD41-FC0B649A2B7D}" destId="{BE05B5B2-C038-46A3-AC7A-18DC3B211B1B}" srcOrd="0" destOrd="0" presId="urn:microsoft.com/office/officeart/2005/8/layout/hList1"/>
    <dgm:cxn modelId="{2D0062C3-9927-433C-9B4A-843230999CC3}" srcId="{7383CEB4-5110-45CD-A88E-C74C86F364B7}" destId="{E200D74A-7014-4F9C-AD41-FC0B649A2B7D}" srcOrd="2" destOrd="0" parTransId="{507C247A-F1F8-4267-A4E7-AAE9DE77AF08}" sibTransId="{D48F3856-5FA5-41E0-9733-0D1DD9F9303D}"/>
    <dgm:cxn modelId="{981083D0-2F49-4999-AF8E-6254473F22BA}" srcId="{45453AF0-7185-43EF-AC97-156F409889DE}" destId="{29057792-D097-49B7-9152-C1289E9F4AE4}" srcOrd="0" destOrd="0" parTransId="{FC95240E-8D98-4E85-8667-350CF8F0A32B}" sibTransId="{304983FE-8DB8-47BB-B63F-4A4DF3265909}"/>
    <dgm:cxn modelId="{C28C3FFA-9CFF-4DB1-99F4-FD1375E30941}" srcId="{7383CEB4-5110-45CD-A88E-C74C86F364B7}" destId="{45453AF0-7185-43EF-AC97-156F409889DE}" srcOrd="0" destOrd="0" parTransId="{E3056FE9-42F6-4900-827E-5CC3AAA5257D}" sibTransId="{749BC23F-D699-4452-934E-AA3A258DF54E}"/>
    <dgm:cxn modelId="{A5104715-3617-44B6-8420-392C364EECCC}" type="presParOf" srcId="{8DFF6068-EE11-4DAC-8819-EFE5C78C306D}" destId="{9FC1158E-434C-41AA-BF57-CC3785E65B7C}" srcOrd="0" destOrd="0" presId="urn:microsoft.com/office/officeart/2005/8/layout/hList1"/>
    <dgm:cxn modelId="{977042E5-BC72-446B-9D32-65E48C8351AD}" type="presParOf" srcId="{9FC1158E-434C-41AA-BF57-CC3785E65B7C}" destId="{F6FB1D7B-459C-49C4-A19B-80BDB27EB24A}" srcOrd="0" destOrd="0" presId="urn:microsoft.com/office/officeart/2005/8/layout/hList1"/>
    <dgm:cxn modelId="{567EBC49-55E2-405A-9830-CB385BD0DB7F}" type="presParOf" srcId="{9FC1158E-434C-41AA-BF57-CC3785E65B7C}" destId="{0E3CB874-BDD7-4C28-B028-E8027BE9B66D}" srcOrd="1" destOrd="0" presId="urn:microsoft.com/office/officeart/2005/8/layout/hList1"/>
    <dgm:cxn modelId="{A1562E92-AB4A-427D-BBD9-653FEE62DBFF}" type="presParOf" srcId="{8DFF6068-EE11-4DAC-8819-EFE5C78C306D}" destId="{A4B506E3-C46C-4521-BAD8-540FE3A94AD1}" srcOrd="1" destOrd="0" presId="urn:microsoft.com/office/officeart/2005/8/layout/hList1"/>
    <dgm:cxn modelId="{8C9FC390-C94A-4BB1-96B5-754242F3AABB}" type="presParOf" srcId="{8DFF6068-EE11-4DAC-8819-EFE5C78C306D}" destId="{96487B05-86CF-4FBC-8BB8-9E3818E8AB55}" srcOrd="2" destOrd="0" presId="urn:microsoft.com/office/officeart/2005/8/layout/hList1"/>
    <dgm:cxn modelId="{1AA478A7-2727-4A73-BE78-C8E96708B8DD}" type="presParOf" srcId="{96487B05-86CF-4FBC-8BB8-9E3818E8AB55}" destId="{945FC4CB-BB87-4D75-9662-C11C97BB4E30}" srcOrd="0" destOrd="0" presId="urn:microsoft.com/office/officeart/2005/8/layout/hList1"/>
    <dgm:cxn modelId="{B44892CC-BCE9-44FF-A8E5-DDA3AC510478}" type="presParOf" srcId="{96487B05-86CF-4FBC-8BB8-9E3818E8AB55}" destId="{CA796EF3-D184-4846-8CC0-CF8FF7B5F0FE}" srcOrd="1" destOrd="0" presId="urn:microsoft.com/office/officeart/2005/8/layout/hList1"/>
    <dgm:cxn modelId="{2B4F9910-4918-4813-B208-D806B06FC5A7}" type="presParOf" srcId="{8DFF6068-EE11-4DAC-8819-EFE5C78C306D}" destId="{686AB184-34EC-4544-A902-467CD6C4630B}" srcOrd="3" destOrd="0" presId="urn:microsoft.com/office/officeart/2005/8/layout/hList1"/>
    <dgm:cxn modelId="{302B24A0-5E4B-4E27-B595-350C39E65EC6}" type="presParOf" srcId="{8DFF6068-EE11-4DAC-8819-EFE5C78C306D}" destId="{C4781909-80FA-4F91-B52C-C53B27E1856E}" srcOrd="4" destOrd="0" presId="urn:microsoft.com/office/officeart/2005/8/layout/hList1"/>
    <dgm:cxn modelId="{202EDE65-C311-409B-967C-126A1899B33D}" type="presParOf" srcId="{C4781909-80FA-4F91-B52C-C53B27E1856E}" destId="{BE05B5B2-C038-46A3-AC7A-18DC3B211B1B}" srcOrd="0" destOrd="0" presId="urn:microsoft.com/office/officeart/2005/8/layout/hList1"/>
    <dgm:cxn modelId="{9357403C-79DF-4D74-BD76-25985E1B9173}" type="presParOf" srcId="{C4781909-80FA-4F91-B52C-C53B27E1856E}" destId="{D27089B3-813E-4E15-9309-D37BA8581B7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308D35-39ED-4657-8BB4-C4D39949C455}" type="doc">
      <dgm:prSet loTypeId="urn:microsoft.com/office/officeart/2005/8/layout/matrix1" loCatId="matrix" qsTypeId="urn:microsoft.com/office/officeart/2005/8/quickstyle/simple1" qsCatId="simple" csTypeId="urn:microsoft.com/office/officeart/2005/8/colors/accent1_3" csCatId="accent1" phldr="1"/>
      <dgm:spPr>
        <a:scene3d>
          <a:camera prst="orthographicFront">
            <a:rot lat="0" lon="0" rev="0"/>
          </a:camera>
          <a:lightRig rig="balanced" dir="t">
            <a:rot lat="0" lon="0" rev="8700000"/>
          </a:lightRig>
        </a:scene3d>
      </dgm:spPr>
      <dgm:t>
        <a:bodyPr/>
        <a:lstStyle/>
        <a:p>
          <a:endParaRPr lang="en-US"/>
        </a:p>
      </dgm:t>
    </dgm:pt>
    <dgm:pt modelId="{76ADBFA5-59CD-4CB6-96D3-989A649188BC}">
      <dgm:prSet phldrT="[Text]"/>
      <dgm:spPr/>
      <dgm:t>
        <a:bodyPr/>
        <a:lstStyle/>
        <a:p>
          <a:r>
            <a:rPr lang="en-US" b="1" dirty="0"/>
            <a:t>Let’s focus on financial wellness</a:t>
          </a:r>
        </a:p>
      </dgm:t>
    </dgm:pt>
    <dgm:pt modelId="{D161ECDE-DD77-447B-AC2C-53C50DD0A4D3}" type="parTrans" cxnId="{7931C472-9689-4CF6-A475-35ABA9F7D070}">
      <dgm:prSet/>
      <dgm:spPr/>
      <dgm:t>
        <a:bodyPr/>
        <a:lstStyle/>
        <a:p>
          <a:endParaRPr lang="en-US"/>
        </a:p>
      </dgm:t>
    </dgm:pt>
    <dgm:pt modelId="{F986A7AB-7364-4648-9D51-E6417FE315C5}" type="sibTrans" cxnId="{7931C472-9689-4CF6-A475-35ABA9F7D070}">
      <dgm:prSet/>
      <dgm:spPr/>
      <dgm:t>
        <a:bodyPr/>
        <a:lstStyle/>
        <a:p>
          <a:endParaRPr lang="en-US"/>
        </a:p>
      </dgm:t>
    </dgm:pt>
    <dgm:pt modelId="{B0A8728E-804D-4D97-AC38-BFD05DE50777}">
      <dgm:prSet phldrT="[Text]"/>
      <dgm:spPr/>
      <dgm:t>
        <a:bodyPr/>
        <a:lstStyle/>
        <a:p>
          <a:r>
            <a:rPr lang="en-US" dirty="0"/>
            <a:t>Financial Wellness  - Align company values around creating a more financially strong workforce and alleviate a major source of workplace stress.</a:t>
          </a:r>
        </a:p>
      </dgm:t>
    </dgm:pt>
    <dgm:pt modelId="{55EE086F-B714-44B6-8E47-3941F27F60B1}" type="parTrans" cxnId="{984CDF98-CC93-4F98-8637-888F7B46FA05}">
      <dgm:prSet/>
      <dgm:spPr/>
      <dgm:t>
        <a:bodyPr/>
        <a:lstStyle/>
        <a:p>
          <a:endParaRPr lang="en-US"/>
        </a:p>
      </dgm:t>
    </dgm:pt>
    <dgm:pt modelId="{D9B5F555-8C6B-453A-8684-4F52D14AFF61}" type="sibTrans" cxnId="{984CDF98-CC93-4F98-8637-888F7B46FA05}">
      <dgm:prSet/>
      <dgm:spPr/>
      <dgm:t>
        <a:bodyPr/>
        <a:lstStyle/>
        <a:p>
          <a:endParaRPr lang="en-US"/>
        </a:p>
      </dgm:t>
    </dgm:pt>
    <dgm:pt modelId="{0C95BC15-C16B-4E79-954B-7387234B2B7C}">
      <dgm:prSet phldrT="[Text]"/>
      <dgm:spPr/>
      <dgm:t>
        <a:bodyPr/>
        <a:lstStyle/>
        <a:p>
          <a:r>
            <a:rPr lang="en-US" dirty="0">
              <a:cs typeface="Andalus" panose="02020603050405020304" pitchFamily="18" charset="-78"/>
            </a:rPr>
            <a:t>57% of millennials surveyed cited loan debt as a major stress affecting their productivity. </a:t>
          </a:r>
        </a:p>
      </dgm:t>
    </dgm:pt>
    <dgm:pt modelId="{AFCA0FCC-0F9C-45C9-A375-5FEE46D99C5C}" type="parTrans" cxnId="{4E3DC997-D8D3-4590-830B-396C04CCB756}">
      <dgm:prSet/>
      <dgm:spPr/>
      <dgm:t>
        <a:bodyPr/>
        <a:lstStyle/>
        <a:p>
          <a:endParaRPr lang="en-US"/>
        </a:p>
      </dgm:t>
    </dgm:pt>
    <dgm:pt modelId="{E016C7F5-571D-41C8-A03C-9339DCF4EACA}" type="sibTrans" cxnId="{4E3DC997-D8D3-4590-830B-396C04CCB756}">
      <dgm:prSet/>
      <dgm:spPr/>
      <dgm:t>
        <a:bodyPr/>
        <a:lstStyle/>
        <a:p>
          <a:endParaRPr lang="en-US"/>
        </a:p>
      </dgm:t>
    </dgm:pt>
    <dgm:pt modelId="{E0509FDD-2966-4C5B-B63A-B601631881CF}">
      <dgm:prSet phldrT="[Text]"/>
      <dgm:spPr/>
      <dgm:t>
        <a:bodyPr/>
        <a:lstStyle/>
        <a:p>
          <a:r>
            <a:rPr lang="en-US" dirty="0"/>
            <a:t>40% of employees believe the burden of repaying student loans affects their health, per The American Student Assistance group.</a:t>
          </a:r>
        </a:p>
      </dgm:t>
    </dgm:pt>
    <dgm:pt modelId="{5FBF3843-2426-4785-9697-6600E6453432}" type="parTrans" cxnId="{1F4608C6-2E72-4986-BC99-907A7E44F394}">
      <dgm:prSet/>
      <dgm:spPr/>
      <dgm:t>
        <a:bodyPr/>
        <a:lstStyle/>
        <a:p>
          <a:endParaRPr lang="en-US"/>
        </a:p>
      </dgm:t>
    </dgm:pt>
    <dgm:pt modelId="{1A682261-8558-445E-A66D-7AE593B92216}" type="sibTrans" cxnId="{1F4608C6-2E72-4986-BC99-907A7E44F394}">
      <dgm:prSet/>
      <dgm:spPr/>
      <dgm:t>
        <a:bodyPr/>
        <a:lstStyle/>
        <a:p>
          <a:endParaRPr lang="en-US"/>
        </a:p>
      </dgm:t>
    </dgm:pt>
    <dgm:pt modelId="{9D50BF6C-9F16-4A81-BF16-961FBAEAAA23}">
      <dgm:prSet phldrT="[Text]"/>
      <dgm:spPr/>
      <dgm:t>
        <a:bodyPr/>
        <a:lstStyle/>
        <a:p>
          <a:r>
            <a:rPr lang="en-US" dirty="0"/>
            <a:t>Pollfish found that 23% would gladly give up healthcare benefits for student loan repayment benefits.  46% would relinquish paid time off and 33% would do same for retirement benefits.  53% say they would take pay cut.</a:t>
          </a:r>
        </a:p>
      </dgm:t>
    </dgm:pt>
    <dgm:pt modelId="{C51FF804-6604-4962-8B2D-1AD3A4FA8DE0}" type="parTrans" cxnId="{C4A24F95-E045-47C7-9893-1B61A25F57AE}">
      <dgm:prSet/>
      <dgm:spPr/>
      <dgm:t>
        <a:bodyPr/>
        <a:lstStyle/>
        <a:p>
          <a:endParaRPr lang="en-US"/>
        </a:p>
      </dgm:t>
    </dgm:pt>
    <dgm:pt modelId="{881903B0-4005-4B05-AAF0-A549BE17B046}" type="sibTrans" cxnId="{C4A24F95-E045-47C7-9893-1B61A25F57AE}">
      <dgm:prSet/>
      <dgm:spPr/>
      <dgm:t>
        <a:bodyPr/>
        <a:lstStyle/>
        <a:p>
          <a:endParaRPr lang="en-US"/>
        </a:p>
      </dgm:t>
    </dgm:pt>
    <dgm:pt modelId="{BD3E0A11-075D-4597-913E-6F0AAC286D01}" type="pres">
      <dgm:prSet presAssocID="{15308D35-39ED-4657-8BB4-C4D39949C455}" presName="diagram" presStyleCnt="0">
        <dgm:presLayoutVars>
          <dgm:chMax val="1"/>
          <dgm:dir/>
          <dgm:animLvl val="ctr"/>
          <dgm:resizeHandles val="exact"/>
        </dgm:presLayoutVars>
      </dgm:prSet>
      <dgm:spPr/>
    </dgm:pt>
    <dgm:pt modelId="{95472B55-198B-412F-B436-0C29D3815529}" type="pres">
      <dgm:prSet presAssocID="{15308D35-39ED-4657-8BB4-C4D39949C455}" presName="matrix" presStyleCnt="0"/>
      <dgm:spPr/>
    </dgm:pt>
    <dgm:pt modelId="{A156F3F2-6A12-4603-B06D-D7EDB2A12CCA}" type="pres">
      <dgm:prSet presAssocID="{15308D35-39ED-4657-8BB4-C4D39949C455}" presName="tile1" presStyleLbl="node1" presStyleIdx="0" presStyleCnt="4"/>
      <dgm:spPr/>
    </dgm:pt>
    <dgm:pt modelId="{F4809C5E-F819-4192-B36B-A3FB34684251}" type="pres">
      <dgm:prSet presAssocID="{15308D35-39ED-4657-8BB4-C4D39949C455}" presName="tile1text" presStyleLbl="node1" presStyleIdx="0" presStyleCnt="4">
        <dgm:presLayoutVars>
          <dgm:chMax val="0"/>
          <dgm:chPref val="0"/>
          <dgm:bulletEnabled val="1"/>
        </dgm:presLayoutVars>
      </dgm:prSet>
      <dgm:spPr/>
    </dgm:pt>
    <dgm:pt modelId="{B539F78B-C5BF-46C0-A5DC-0712093DCA7C}" type="pres">
      <dgm:prSet presAssocID="{15308D35-39ED-4657-8BB4-C4D39949C455}" presName="tile2" presStyleLbl="node1" presStyleIdx="1" presStyleCnt="4"/>
      <dgm:spPr/>
    </dgm:pt>
    <dgm:pt modelId="{61954A81-8185-4329-BF30-698A062AB397}" type="pres">
      <dgm:prSet presAssocID="{15308D35-39ED-4657-8BB4-C4D39949C455}" presName="tile2text" presStyleLbl="node1" presStyleIdx="1" presStyleCnt="4">
        <dgm:presLayoutVars>
          <dgm:chMax val="0"/>
          <dgm:chPref val="0"/>
          <dgm:bulletEnabled val="1"/>
        </dgm:presLayoutVars>
      </dgm:prSet>
      <dgm:spPr/>
    </dgm:pt>
    <dgm:pt modelId="{D5621F06-5188-4F4B-A8EE-45D1071AC6A9}" type="pres">
      <dgm:prSet presAssocID="{15308D35-39ED-4657-8BB4-C4D39949C455}" presName="tile3" presStyleLbl="node1" presStyleIdx="2" presStyleCnt="4"/>
      <dgm:spPr/>
    </dgm:pt>
    <dgm:pt modelId="{58DA5940-A51E-4396-9502-644B449B48AB}" type="pres">
      <dgm:prSet presAssocID="{15308D35-39ED-4657-8BB4-C4D39949C455}" presName="tile3text" presStyleLbl="node1" presStyleIdx="2" presStyleCnt="4">
        <dgm:presLayoutVars>
          <dgm:chMax val="0"/>
          <dgm:chPref val="0"/>
          <dgm:bulletEnabled val="1"/>
        </dgm:presLayoutVars>
      </dgm:prSet>
      <dgm:spPr/>
    </dgm:pt>
    <dgm:pt modelId="{1688FBFF-C094-430D-BEA9-9AC5A069E16D}" type="pres">
      <dgm:prSet presAssocID="{15308D35-39ED-4657-8BB4-C4D39949C455}" presName="tile4" presStyleLbl="node1" presStyleIdx="3" presStyleCnt="4"/>
      <dgm:spPr/>
    </dgm:pt>
    <dgm:pt modelId="{A4159C36-9663-4064-BA9D-BD8B55353F09}" type="pres">
      <dgm:prSet presAssocID="{15308D35-39ED-4657-8BB4-C4D39949C455}" presName="tile4text" presStyleLbl="node1" presStyleIdx="3" presStyleCnt="4">
        <dgm:presLayoutVars>
          <dgm:chMax val="0"/>
          <dgm:chPref val="0"/>
          <dgm:bulletEnabled val="1"/>
        </dgm:presLayoutVars>
      </dgm:prSet>
      <dgm:spPr/>
    </dgm:pt>
    <dgm:pt modelId="{6D24ADEA-C2B5-4296-B07B-CE401B478760}" type="pres">
      <dgm:prSet presAssocID="{15308D35-39ED-4657-8BB4-C4D39949C455}" presName="centerTile" presStyleLbl="fgShp" presStyleIdx="0" presStyleCnt="1">
        <dgm:presLayoutVars>
          <dgm:chMax val="0"/>
          <dgm:chPref val="0"/>
        </dgm:presLayoutVars>
      </dgm:prSet>
      <dgm:spPr/>
    </dgm:pt>
  </dgm:ptLst>
  <dgm:cxnLst>
    <dgm:cxn modelId="{9694C802-C586-4A51-93F9-484BDEEED798}" type="presOf" srcId="{E0509FDD-2966-4C5B-B63A-B601631881CF}" destId="{D5621F06-5188-4F4B-A8EE-45D1071AC6A9}" srcOrd="0" destOrd="0" presId="urn:microsoft.com/office/officeart/2005/8/layout/matrix1"/>
    <dgm:cxn modelId="{201E794A-AF4C-4161-A62E-3B3BA19F3C2E}" type="presOf" srcId="{15308D35-39ED-4657-8BB4-C4D39949C455}" destId="{BD3E0A11-075D-4597-913E-6F0AAC286D01}" srcOrd="0" destOrd="0" presId="urn:microsoft.com/office/officeart/2005/8/layout/matrix1"/>
    <dgm:cxn modelId="{DFBDAA4A-810C-4A12-8FE3-50FFD34214CD}" type="presOf" srcId="{B0A8728E-804D-4D97-AC38-BFD05DE50777}" destId="{A156F3F2-6A12-4603-B06D-D7EDB2A12CCA}" srcOrd="0" destOrd="0" presId="urn:microsoft.com/office/officeart/2005/8/layout/matrix1"/>
    <dgm:cxn modelId="{7931C472-9689-4CF6-A475-35ABA9F7D070}" srcId="{15308D35-39ED-4657-8BB4-C4D39949C455}" destId="{76ADBFA5-59CD-4CB6-96D3-989A649188BC}" srcOrd="0" destOrd="0" parTransId="{D161ECDE-DD77-447B-AC2C-53C50DD0A4D3}" sibTransId="{F986A7AB-7364-4648-9D51-E6417FE315C5}"/>
    <dgm:cxn modelId="{6B576C55-79F8-4832-B0AD-01E0DD6EA749}" type="presOf" srcId="{B0A8728E-804D-4D97-AC38-BFD05DE50777}" destId="{F4809C5E-F819-4192-B36B-A3FB34684251}" srcOrd="1" destOrd="0" presId="urn:microsoft.com/office/officeart/2005/8/layout/matrix1"/>
    <dgm:cxn modelId="{C4A24F95-E045-47C7-9893-1B61A25F57AE}" srcId="{76ADBFA5-59CD-4CB6-96D3-989A649188BC}" destId="{9D50BF6C-9F16-4A81-BF16-961FBAEAAA23}" srcOrd="3" destOrd="0" parTransId="{C51FF804-6604-4962-8B2D-1AD3A4FA8DE0}" sibTransId="{881903B0-4005-4B05-AAF0-A549BE17B046}"/>
    <dgm:cxn modelId="{4E3DC997-D8D3-4590-830B-396C04CCB756}" srcId="{76ADBFA5-59CD-4CB6-96D3-989A649188BC}" destId="{0C95BC15-C16B-4E79-954B-7387234B2B7C}" srcOrd="1" destOrd="0" parTransId="{AFCA0FCC-0F9C-45C9-A375-5FEE46D99C5C}" sibTransId="{E016C7F5-571D-41C8-A03C-9339DCF4EACA}"/>
    <dgm:cxn modelId="{984CDF98-CC93-4F98-8637-888F7B46FA05}" srcId="{76ADBFA5-59CD-4CB6-96D3-989A649188BC}" destId="{B0A8728E-804D-4D97-AC38-BFD05DE50777}" srcOrd="0" destOrd="0" parTransId="{55EE086F-B714-44B6-8E47-3941F27F60B1}" sibTransId="{D9B5F555-8C6B-453A-8684-4F52D14AFF61}"/>
    <dgm:cxn modelId="{11BBE5A1-9392-45C3-80CE-BF4435B78FC0}" type="presOf" srcId="{0C95BC15-C16B-4E79-954B-7387234B2B7C}" destId="{61954A81-8185-4329-BF30-698A062AB397}" srcOrd="1" destOrd="0" presId="urn:microsoft.com/office/officeart/2005/8/layout/matrix1"/>
    <dgm:cxn modelId="{C12297B8-1E73-45F9-91A5-722AE3819E80}" type="presOf" srcId="{9D50BF6C-9F16-4A81-BF16-961FBAEAAA23}" destId="{1688FBFF-C094-430D-BEA9-9AC5A069E16D}" srcOrd="0" destOrd="0" presId="urn:microsoft.com/office/officeart/2005/8/layout/matrix1"/>
    <dgm:cxn modelId="{F86D4FBD-6DCD-4F68-95E7-7A89EBFF1C11}" type="presOf" srcId="{9D50BF6C-9F16-4A81-BF16-961FBAEAAA23}" destId="{A4159C36-9663-4064-BA9D-BD8B55353F09}" srcOrd="1" destOrd="0" presId="urn:microsoft.com/office/officeart/2005/8/layout/matrix1"/>
    <dgm:cxn modelId="{1F4608C6-2E72-4986-BC99-907A7E44F394}" srcId="{76ADBFA5-59CD-4CB6-96D3-989A649188BC}" destId="{E0509FDD-2966-4C5B-B63A-B601631881CF}" srcOrd="2" destOrd="0" parTransId="{5FBF3843-2426-4785-9697-6600E6453432}" sibTransId="{1A682261-8558-445E-A66D-7AE593B92216}"/>
    <dgm:cxn modelId="{CAD0ECCB-4814-43EA-93DA-C04B27939AE8}" type="presOf" srcId="{76ADBFA5-59CD-4CB6-96D3-989A649188BC}" destId="{6D24ADEA-C2B5-4296-B07B-CE401B478760}" srcOrd="0" destOrd="0" presId="urn:microsoft.com/office/officeart/2005/8/layout/matrix1"/>
    <dgm:cxn modelId="{A0B85ECC-3934-4DA4-A0D2-BE31F4845AE4}" type="presOf" srcId="{E0509FDD-2966-4C5B-B63A-B601631881CF}" destId="{58DA5940-A51E-4396-9502-644B449B48AB}" srcOrd="1" destOrd="0" presId="urn:microsoft.com/office/officeart/2005/8/layout/matrix1"/>
    <dgm:cxn modelId="{E6B584F3-86D5-4587-A95C-703D964A5C0E}" type="presOf" srcId="{0C95BC15-C16B-4E79-954B-7387234B2B7C}" destId="{B539F78B-C5BF-46C0-A5DC-0712093DCA7C}" srcOrd="0" destOrd="0" presId="urn:microsoft.com/office/officeart/2005/8/layout/matrix1"/>
    <dgm:cxn modelId="{3F4700F6-14E1-4A46-9E69-5C1805707F38}" type="presParOf" srcId="{BD3E0A11-075D-4597-913E-6F0AAC286D01}" destId="{95472B55-198B-412F-B436-0C29D3815529}" srcOrd="0" destOrd="0" presId="urn:microsoft.com/office/officeart/2005/8/layout/matrix1"/>
    <dgm:cxn modelId="{89780A05-3E8E-4626-8D4F-D538708A9F59}" type="presParOf" srcId="{95472B55-198B-412F-B436-0C29D3815529}" destId="{A156F3F2-6A12-4603-B06D-D7EDB2A12CCA}" srcOrd="0" destOrd="0" presId="urn:microsoft.com/office/officeart/2005/8/layout/matrix1"/>
    <dgm:cxn modelId="{D10B3821-7E40-4648-9E91-100FFE782A27}" type="presParOf" srcId="{95472B55-198B-412F-B436-0C29D3815529}" destId="{F4809C5E-F819-4192-B36B-A3FB34684251}" srcOrd="1" destOrd="0" presId="urn:microsoft.com/office/officeart/2005/8/layout/matrix1"/>
    <dgm:cxn modelId="{0C7F4709-4F9A-4D6C-B287-1BDCFAC6F07B}" type="presParOf" srcId="{95472B55-198B-412F-B436-0C29D3815529}" destId="{B539F78B-C5BF-46C0-A5DC-0712093DCA7C}" srcOrd="2" destOrd="0" presId="urn:microsoft.com/office/officeart/2005/8/layout/matrix1"/>
    <dgm:cxn modelId="{009E9C33-2ABF-488B-8B40-611433967F8C}" type="presParOf" srcId="{95472B55-198B-412F-B436-0C29D3815529}" destId="{61954A81-8185-4329-BF30-698A062AB397}" srcOrd="3" destOrd="0" presId="urn:microsoft.com/office/officeart/2005/8/layout/matrix1"/>
    <dgm:cxn modelId="{4DF5721D-9680-4860-BBED-48B1473378A7}" type="presParOf" srcId="{95472B55-198B-412F-B436-0C29D3815529}" destId="{D5621F06-5188-4F4B-A8EE-45D1071AC6A9}" srcOrd="4" destOrd="0" presId="urn:microsoft.com/office/officeart/2005/8/layout/matrix1"/>
    <dgm:cxn modelId="{3FF241B5-2F16-4BAE-9CD0-55AC142A0450}" type="presParOf" srcId="{95472B55-198B-412F-B436-0C29D3815529}" destId="{58DA5940-A51E-4396-9502-644B449B48AB}" srcOrd="5" destOrd="0" presId="urn:microsoft.com/office/officeart/2005/8/layout/matrix1"/>
    <dgm:cxn modelId="{26EB699E-9212-48AF-9331-EB8CFEC3D891}" type="presParOf" srcId="{95472B55-198B-412F-B436-0C29D3815529}" destId="{1688FBFF-C094-430D-BEA9-9AC5A069E16D}" srcOrd="6" destOrd="0" presId="urn:microsoft.com/office/officeart/2005/8/layout/matrix1"/>
    <dgm:cxn modelId="{A3F7F891-0A03-4E30-A7ED-A73E1F09262F}" type="presParOf" srcId="{95472B55-198B-412F-B436-0C29D3815529}" destId="{A4159C36-9663-4064-BA9D-BD8B55353F09}" srcOrd="7" destOrd="0" presId="urn:microsoft.com/office/officeart/2005/8/layout/matrix1"/>
    <dgm:cxn modelId="{F011861C-C638-44CF-A72B-5B09257AB335}" type="presParOf" srcId="{BD3E0A11-075D-4597-913E-6F0AAC286D01}" destId="{6D24ADEA-C2B5-4296-B07B-CE401B478760}"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F887D2-0694-4A6F-B268-C305B8D2E081}"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5BA749EB-4F32-4D12-A869-7C03C6642B01}">
      <dgm:prSet/>
      <dgm:spPr/>
      <dgm:t>
        <a:bodyPr/>
        <a:lstStyle/>
        <a:p>
          <a:r>
            <a:rPr lang="en-US" b="1" dirty="0"/>
            <a:t>Different Programs Available</a:t>
          </a:r>
          <a:endParaRPr lang="en-US" dirty="0"/>
        </a:p>
      </dgm:t>
    </dgm:pt>
    <dgm:pt modelId="{11A35A92-D7CE-4A7F-831B-A8416DF02D77}" type="parTrans" cxnId="{647667F0-9FAD-4DF1-8631-CF77DEE1B1D9}">
      <dgm:prSet/>
      <dgm:spPr/>
      <dgm:t>
        <a:bodyPr/>
        <a:lstStyle/>
        <a:p>
          <a:endParaRPr lang="en-US"/>
        </a:p>
      </dgm:t>
    </dgm:pt>
    <dgm:pt modelId="{B81BF1BC-BE97-4887-8F34-C569A8831CE1}" type="sibTrans" cxnId="{647667F0-9FAD-4DF1-8631-CF77DEE1B1D9}">
      <dgm:prSet/>
      <dgm:spPr/>
      <dgm:t>
        <a:bodyPr/>
        <a:lstStyle/>
        <a:p>
          <a:endParaRPr lang="en-US"/>
        </a:p>
      </dgm:t>
    </dgm:pt>
    <dgm:pt modelId="{6033156C-6C6E-444E-AF11-4C6A0728B874}">
      <dgm:prSet/>
      <dgm:spPr/>
      <dgm:t>
        <a:bodyPr/>
        <a:lstStyle/>
        <a:p>
          <a:pPr>
            <a:buFont typeface="Wingdings" panose="05000000000000000000" pitchFamily="2" charset="2"/>
            <a:buChar char="§"/>
          </a:pPr>
          <a:r>
            <a:rPr lang="en-US" dirty="0"/>
            <a:t>Tuition Reimbursement while employed</a:t>
          </a:r>
        </a:p>
      </dgm:t>
    </dgm:pt>
    <dgm:pt modelId="{F11CF2DB-0EC1-48D7-97E5-B023FE0800C8}" type="parTrans" cxnId="{523C576C-8E93-4C66-9111-61FBCEF66B46}">
      <dgm:prSet/>
      <dgm:spPr/>
      <dgm:t>
        <a:bodyPr/>
        <a:lstStyle/>
        <a:p>
          <a:endParaRPr lang="en-US"/>
        </a:p>
      </dgm:t>
    </dgm:pt>
    <dgm:pt modelId="{D5EE4597-77E2-44BD-9782-AF55190F8EF8}" type="sibTrans" cxnId="{523C576C-8E93-4C66-9111-61FBCEF66B46}">
      <dgm:prSet/>
      <dgm:spPr/>
      <dgm:t>
        <a:bodyPr/>
        <a:lstStyle/>
        <a:p>
          <a:endParaRPr lang="en-US"/>
        </a:p>
      </dgm:t>
    </dgm:pt>
    <dgm:pt modelId="{F106588D-B399-429A-96C3-6370CEFA5515}">
      <dgm:prSet/>
      <dgm:spPr/>
      <dgm:t>
        <a:bodyPr/>
        <a:lstStyle/>
        <a:p>
          <a:r>
            <a:rPr lang="en-US" dirty="0"/>
            <a:t>Part of Another Ancillary. Some restrict to certain private colleges.  Read full program before offering.</a:t>
          </a:r>
        </a:p>
      </dgm:t>
    </dgm:pt>
    <dgm:pt modelId="{139856E5-97A8-4A53-97C4-967400E63842}" type="parTrans" cxnId="{177557DB-816F-4546-940D-5CC324F78408}">
      <dgm:prSet/>
      <dgm:spPr/>
      <dgm:t>
        <a:bodyPr/>
        <a:lstStyle/>
        <a:p>
          <a:endParaRPr lang="en-US"/>
        </a:p>
      </dgm:t>
    </dgm:pt>
    <dgm:pt modelId="{7262A4FC-89EC-4962-BD18-8AAA7A5EC5DB}" type="sibTrans" cxnId="{177557DB-816F-4546-940D-5CC324F78408}">
      <dgm:prSet/>
      <dgm:spPr/>
      <dgm:t>
        <a:bodyPr/>
        <a:lstStyle/>
        <a:p>
          <a:endParaRPr lang="en-US"/>
        </a:p>
      </dgm:t>
    </dgm:pt>
    <dgm:pt modelId="{5F70BB30-DBD3-462E-BAFC-F4F7F9E41461}">
      <dgm:prSet/>
      <dgm:spPr/>
      <dgm:t>
        <a:bodyPr/>
        <a:lstStyle/>
        <a:p>
          <a:pPr>
            <a:buFont typeface="Wingdings" panose="05000000000000000000" pitchFamily="2" charset="2"/>
            <a:buChar char="§"/>
          </a:pPr>
          <a:r>
            <a:rPr lang="en-US" dirty="0"/>
            <a:t>Loan Forgiveness in specific jobs</a:t>
          </a:r>
        </a:p>
      </dgm:t>
    </dgm:pt>
    <dgm:pt modelId="{5B300A98-BC28-4B8B-9B3C-74E82ADADAEC}" type="parTrans" cxnId="{3F07F2CE-F605-471A-B066-AFFDFC62EE83}">
      <dgm:prSet/>
      <dgm:spPr/>
      <dgm:t>
        <a:bodyPr/>
        <a:lstStyle/>
        <a:p>
          <a:endParaRPr lang="en-US"/>
        </a:p>
      </dgm:t>
    </dgm:pt>
    <dgm:pt modelId="{EA82C8FC-B516-4233-8E1A-782BC36BC972}" type="sibTrans" cxnId="{3F07F2CE-F605-471A-B066-AFFDFC62EE83}">
      <dgm:prSet/>
      <dgm:spPr/>
      <dgm:t>
        <a:bodyPr/>
        <a:lstStyle/>
        <a:p>
          <a:endParaRPr lang="en-US"/>
        </a:p>
      </dgm:t>
    </dgm:pt>
    <dgm:pt modelId="{8265EC4F-9E01-456E-A72C-C8A3E7A9E92F}">
      <dgm:prSet/>
      <dgm:spPr/>
      <dgm:t>
        <a:bodyPr/>
        <a:lstStyle/>
        <a:p>
          <a:r>
            <a:rPr lang="en-US" dirty="0"/>
            <a:t>Usually government. Communities that pay for a dentist or doctor to practice in hard to hire areas.</a:t>
          </a:r>
        </a:p>
      </dgm:t>
    </dgm:pt>
    <dgm:pt modelId="{A0661EBF-8DA2-43CA-A893-67350008FA12}" type="parTrans" cxnId="{D79569EA-567A-4C74-8D00-B386B2D3B331}">
      <dgm:prSet/>
      <dgm:spPr/>
      <dgm:t>
        <a:bodyPr/>
        <a:lstStyle/>
        <a:p>
          <a:endParaRPr lang="en-US"/>
        </a:p>
      </dgm:t>
    </dgm:pt>
    <dgm:pt modelId="{11BDE1AD-3AF4-4423-ABBE-4D59D8A74A29}" type="sibTrans" cxnId="{D79569EA-567A-4C74-8D00-B386B2D3B331}">
      <dgm:prSet/>
      <dgm:spPr/>
      <dgm:t>
        <a:bodyPr/>
        <a:lstStyle/>
        <a:p>
          <a:endParaRPr lang="en-US"/>
        </a:p>
      </dgm:t>
    </dgm:pt>
    <dgm:pt modelId="{970ED24E-248D-4F0F-ACE0-C30B5747933D}">
      <dgm:prSet/>
      <dgm:spPr/>
      <dgm:t>
        <a:bodyPr/>
        <a:lstStyle/>
        <a:p>
          <a:pPr>
            <a:buFont typeface="Wingdings" panose="05000000000000000000" pitchFamily="2" charset="2"/>
            <a:buChar char="§"/>
          </a:pPr>
          <a:r>
            <a:rPr lang="en-US" dirty="0"/>
            <a:t>Student Loan Refinancing</a:t>
          </a:r>
        </a:p>
      </dgm:t>
    </dgm:pt>
    <dgm:pt modelId="{4B7F4EAC-FE94-4BA7-B96C-17F115D3DD87}" type="parTrans" cxnId="{8F059903-950B-4036-9597-3E6B9ECDEBFC}">
      <dgm:prSet/>
      <dgm:spPr/>
      <dgm:t>
        <a:bodyPr/>
        <a:lstStyle/>
        <a:p>
          <a:endParaRPr lang="en-US"/>
        </a:p>
      </dgm:t>
    </dgm:pt>
    <dgm:pt modelId="{FC2132C7-23E6-4459-841B-8EF86E1126FC}" type="sibTrans" cxnId="{8F059903-950B-4036-9597-3E6B9ECDEBFC}">
      <dgm:prSet/>
      <dgm:spPr/>
      <dgm:t>
        <a:bodyPr/>
        <a:lstStyle/>
        <a:p>
          <a:endParaRPr lang="en-US"/>
        </a:p>
      </dgm:t>
    </dgm:pt>
    <dgm:pt modelId="{7EEAA95F-CF20-4F5A-87EF-933FF85A794F}">
      <dgm:prSet/>
      <dgm:spPr/>
      <dgm:t>
        <a:bodyPr/>
        <a:lstStyle/>
        <a:p>
          <a:r>
            <a:rPr lang="en-US" dirty="0"/>
            <a:t>Some employers offer refinancing which can lower percentage rate.  Caution about refinancing federal loans that offer the borrower protections including debt forgiveness, deferment and forbearance.  </a:t>
          </a:r>
        </a:p>
      </dgm:t>
    </dgm:pt>
    <dgm:pt modelId="{306E23DA-4F37-44C6-83BF-99167C479A1B}" type="parTrans" cxnId="{BA062396-6454-4434-927D-8A2D4DF918DC}">
      <dgm:prSet/>
      <dgm:spPr/>
      <dgm:t>
        <a:bodyPr/>
        <a:lstStyle/>
        <a:p>
          <a:endParaRPr lang="en-US"/>
        </a:p>
      </dgm:t>
    </dgm:pt>
    <dgm:pt modelId="{2883498C-5ADA-4881-A24B-0C1F643D53EE}" type="sibTrans" cxnId="{BA062396-6454-4434-927D-8A2D4DF918DC}">
      <dgm:prSet/>
      <dgm:spPr/>
      <dgm:t>
        <a:bodyPr/>
        <a:lstStyle/>
        <a:p>
          <a:endParaRPr lang="en-US"/>
        </a:p>
      </dgm:t>
    </dgm:pt>
    <dgm:pt modelId="{0D0DE54A-6D1B-4DE0-B30E-022239D14634}">
      <dgm:prSet/>
      <dgm:spPr/>
      <dgm:t>
        <a:bodyPr/>
        <a:lstStyle/>
        <a:p>
          <a:pPr>
            <a:buFont typeface="Arial" panose="020B0604020202020204" pitchFamily="34" charset="0"/>
            <a:buChar char="•"/>
          </a:pPr>
          <a:r>
            <a:rPr lang="en-US" dirty="0"/>
            <a:t>Roughly 20 – 50% of borrowers who apply for refinance are approved.12 </a:t>
          </a:r>
        </a:p>
      </dgm:t>
    </dgm:pt>
    <dgm:pt modelId="{E936DCFD-3724-4FC4-9714-7B97BE5F978F}" type="parTrans" cxnId="{95D54813-460A-47DD-BF27-6F9F70D2EF11}">
      <dgm:prSet/>
      <dgm:spPr/>
      <dgm:t>
        <a:bodyPr/>
        <a:lstStyle/>
        <a:p>
          <a:endParaRPr lang="en-US"/>
        </a:p>
      </dgm:t>
    </dgm:pt>
    <dgm:pt modelId="{71AE836F-DA7E-4F11-9A12-8016F68C59F1}" type="sibTrans" cxnId="{95D54813-460A-47DD-BF27-6F9F70D2EF11}">
      <dgm:prSet/>
      <dgm:spPr/>
      <dgm:t>
        <a:bodyPr/>
        <a:lstStyle/>
        <a:p>
          <a:endParaRPr lang="en-US"/>
        </a:p>
      </dgm:t>
    </dgm:pt>
    <dgm:pt modelId="{D780B216-8ECF-49E7-AE92-BC9C66CEF1A5}">
      <dgm:prSet/>
      <dgm:spPr/>
      <dgm:t>
        <a:bodyPr/>
        <a:lstStyle/>
        <a:p>
          <a:pPr>
            <a:buFont typeface="Wingdings" panose="05000000000000000000" pitchFamily="2" charset="2"/>
            <a:buChar char="§"/>
          </a:pPr>
          <a:r>
            <a:rPr lang="en-US" dirty="0"/>
            <a:t>529 Contribution Assistance </a:t>
          </a:r>
        </a:p>
      </dgm:t>
    </dgm:pt>
    <dgm:pt modelId="{0531F16B-807A-4AFF-AA8A-797948432A6B}" type="parTrans" cxnId="{93531EE7-02B9-4027-A474-6131528EEACC}">
      <dgm:prSet/>
      <dgm:spPr/>
      <dgm:t>
        <a:bodyPr/>
        <a:lstStyle/>
        <a:p>
          <a:endParaRPr lang="en-US"/>
        </a:p>
      </dgm:t>
    </dgm:pt>
    <dgm:pt modelId="{0D88FF19-8DCF-48FD-A713-6CDE961B7A77}" type="sibTrans" cxnId="{93531EE7-02B9-4027-A474-6131528EEACC}">
      <dgm:prSet/>
      <dgm:spPr/>
      <dgm:t>
        <a:bodyPr/>
        <a:lstStyle/>
        <a:p>
          <a:endParaRPr lang="en-US"/>
        </a:p>
      </dgm:t>
    </dgm:pt>
    <dgm:pt modelId="{762F47A8-C5F3-4013-A754-B1B69DE722C2}">
      <dgm:prSet/>
      <dgm:spPr/>
      <dgm:t>
        <a:bodyPr/>
        <a:lstStyle/>
        <a:p>
          <a:pPr>
            <a:buFont typeface="Wingdings" panose="05000000000000000000" pitchFamily="2" charset="2"/>
            <a:buChar char="§"/>
          </a:pPr>
          <a:r>
            <a:rPr lang="en-US" dirty="0"/>
            <a:t>Employer contributes to employees 529. Can be offered alongside Student Loan Repayment Program to capture larger population.</a:t>
          </a:r>
        </a:p>
      </dgm:t>
    </dgm:pt>
    <dgm:pt modelId="{650D7A6B-B36B-4C54-B7F1-ECFCB1046632}" type="parTrans" cxnId="{2AE7E37C-7DDF-4DF5-BF62-B8EC39C14488}">
      <dgm:prSet/>
      <dgm:spPr/>
      <dgm:t>
        <a:bodyPr/>
        <a:lstStyle/>
        <a:p>
          <a:endParaRPr lang="en-US"/>
        </a:p>
      </dgm:t>
    </dgm:pt>
    <dgm:pt modelId="{4FB11139-54E7-4BD5-B979-6B3B12203042}" type="sibTrans" cxnId="{2AE7E37C-7DDF-4DF5-BF62-B8EC39C14488}">
      <dgm:prSet/>
      <dgm:spPr/>
      <dgm:t>
        <a:bodyPr/>
        <a:lstStyle/>
        <a:p>
          <a:endParaRPr lang="en-US"/>
        </a:p>
      </dgm:t>
    </dgm:pt>
    <dgm:pt modelId="{2F8ADFDA-A8DC-4BA7-9705-62969969FE65}">
      <dgm:prSet/>
      <dgm:spPr/>
      <dgm:t>
        <a:bodyPr/>
        <a:lstStyle/>
        <a:p>
          <a:r>
            <a:rPr lang="en-US" b="1" dirty="0"/>
            <a:t>Newest and hot off the presses…</a:t>
          </a:r>
        </a:p>
      </dgm:t>
    </dgm:pt>
    <dgm:pt modelId="{4B600844-A069-436F-B2A7-419484A464D2}" type="parTrans" cxnId="{2DC24B1E-7FF7-41C7-898A-17BEB29DECF3}">
      <dgm:prSet/>
      <dgm:spPr/>
      <dgm:t>
        <a:bodyPr/>
        <a:lstStyle/>
        <a:p>
          <a:endParaRPr lang="en-US"/>
        </a:p>
      </dgm:t>
    </dgm:pt>
    <dgm:pt modelId="{56027F73-AF2D-4E22-A674-376B898F045A}" type="sibTrans" cxnId="{2DC24B1E-7FF7-41C7-898A-17BEB29DECF3}">
      <dgm:prSet/>
      <dgm:spPr/>
      <dgm:t>
        <a:bodyPr/>
        <a:lstStyle/>
        <a:p>
          <a:endParaRPr lang="en-US"/>
        </a:p>
      </dgm:t>
    </dgm:pt>
    <dgm:pt modelId="{27AF231E-DDB1-48AC-950C-D9D404FDA32A}">
      <dgm:prSet/>
      <dgm:spPr/>
      <dgm:t>
        <a:bodyPr/>
        <a:lstStyle/>
        <a:p>
          <a:pPr>
            <a:buFont typeface="Wingdings" panose="05000000000000000000" pitchFamily="2" charset="2"/>
            <a:buChar char="§"/>
          </a:pPr>
          <a:r>
            <a:rPr lang="en-US" dirty="0"/>
            <a:t>Student loan repayment programs  - Employer makes contributions to employees student loan.</a:t>
          </a:r>
        </a:p>
      </dgm:t>
    </dgm:pt>
    <dgm:pt modelId="{73765FE1-D47A-408F-854B-1A54C23FD3EE}" type="parTrans" cxnId="{1876C6C3-B871-4C59-80C5-A77873324557}">
      <dgm:prSet/>
      <dgm:spPr/>
      <dgm:t>
        <a:bodyPr/>
        <a:lstStyle/>
        <a:p>
          <a:endParaRPr lang="en-US"/>
        </a:p>
      </dgm:t>
    </dgm:pt>
    <dgm:pt modelId="{30010543-BA3F-4B69-9B80-97A050116855}" type="sibTrans" cxnId="{1876C6C3-B871-4C59-80C5-A77873324557}">
      <dgm:prSet/>
      <dgm:spPr/>
      <dgm:t>
        <a:bodyPr/>
        <a:lstStyle/>
        <a:p>
          <a:endParaRPr lang="en-US"/>
        </a:p>
      </dgm:t>
    </dgm:pt>
    <dgm:pt modelId="{373B3EAE-D1CA-4172-8708-20836670C009}">
      <dgm:prSet/>
      <dgm:spPr/>
      <dgm:t>
        <a:bodyPr/>
        <a:lstStyle/>
        <a:p>
          <a:pPr>
            <a:buFont typeface="Arial" panose="020B0604020202020204" pitchFamily="34" charset="0"/>
            <a:buChar char="•"/>
          </a:pPr>
          <a:r>
            <a:rPr lang="en-US" dirty="0"/>
            <a:t>Employer Sponsored	</a:t>
          </a:r>
        </a:p>
      </dgm:t>
    </dgm:pt>
    <dgm:pt modelId="{23717BF9-BA86-4B9F-83C0-8D9A4BB357C7}" type="parTrans" cxnId="{C5D6AF58-9DC8-4710-9C56-5F17D3AC0F7C}">
      <dgm:prSet/>
      <dgm:spPr/>
    </dgm:pt>
    <dgm:pt modelId="{D91C4741-4AA2-42FF-8DC0-D086EE0CC24E}" type="sibTrans" cxnId="{C5D6AF58-9DC8-4710-9C56-5F17D3AC0F7C}">
      <dgm:prSet/>
      <dgm:spPr/>
    </dgm:pt>
    <dgm:pt modelId="{D7FCBA5E-8B51-452C-8A01-53E1A460FAC0}">
      <dgm:prSet/>
      <dgm:spPr/>
      <dgm:t>
        <a:bodyPr/>
        <a:lstStyle/>
        <a:p>
          <a:r>
            <a:rPr lang="en-US" dirty="0"/>
            <a:t>Also, to qualify for most, you need a good credit score, which many do not have due to their student loan debts.</a:t>
          </a:r>
        </a:p>
      </dgm:t>
    </dgm:pt>
    <dgm:pt modelId="{6B06BF79-DFEF-4961-BB5C-DE60DE77E681}" type="parTrans" cxnId="{EC6CE7F3-085D-4EBC-92DD-9623F16A8317}">
      <dgm:prSet/>
      <dgm:spPr/>
    </dgm:pt>
    <dgm:pt modelId="{35842000-0DE1-4256-9B8E-D64D0E56ACFB}" type="sibTrans" cxnId="{EC6CE7F3-085D-4EBC-92DD-9623F16A8317}">
      <dgm:prSet/>
      <dgm:spPr/>
    </dgm:pt>
    <dgm:pt modelId="{2186C3C6-0AF1-4C19-AF60-475AC80AEFEA}" type="pres">
      <dgm:prSet presAssocID="{C1F887D2-0694-4A6F-B268-C305B8D2E081}" presName="linear" presStyleCnt="0">
        <dgm:presLayoutVars>
          <dgm:dir/>
          <dgm:animLvl val="lvl"/>
          <dgm:resizeHandles val="exact"/>
        </dgm:presLayoutVars>
      </dgm:prSet>
      <dgm:spPr/>
    </dgm:pt>
    <dgm:pt modelId="{D7B7020E-D482-4CEE-AF46-69234119BEEF}" type="pres">
      <dgm:prSet presAssocID="{5BA749EB-4F32-4D12-A869-7C03C6642B01}" presName="parentLin" presStyleCnt="0"/>
      <dgm:spPr/>
    </dgm:pt>
    <dgm:pt modelId="{A1013846-F735-47B7-B1AC-A4089432464B}" type="pres">
      <dgm:prSet presAssocID="{5BA749EB-4F32-4D12-A869-7C03C6642B01}" presName="parentLeftMargin" presStyleLbl="node1" presStyleIdx="0" presStyleCnt="2"/>
      <dgm:spPr/>
    </dgm:pt>
    <dgm:pt modelId="{EDC8AE56-4BEA-4423-AA82-AA27FEF81D80}" type="pres">
      <dgm:prSet presAssocID="{5BA749EB-4F32-4D12-A869-7C03C6642B01}" presName="parentText" presStyleLbl="node1" presStyleIdx="0" presStyleCnt="2">
        <dgm:presLayoutVars>
          <dgm:chMax val="0"/>
          <dgm:bulletEnabled val="1"/>
        </dgm:presLayoutVars>
      </dgm:prSet>
      <dgm:spPr/>
    </dgm:pt>
    <dgm:pt modelId="{F1E010DA-1DB6-40F1-972C-9508FF7128A5}" type="pres">
      <dgm:prSet presAssocID="{5BA749EB-4F32-4D12-A869-7C03C6642B01}" presName="negativeSpace" presStyleCnt="0"/>
      <dgm:spPr/>
    </dgm:pt>
    <dgm:pt modelId="{98B9B6D6-D849-40BF-A179-9C410693A08B}" type="pres">
      <dgm:prSet presAssocID="{5BA749EB-4F32-4D12-A869-7C03C6642B01}" presName="childText" presStyleLbl="conFgAcc1" presStyleIdx="0" presStyleCnt="2">
        <dgm:presLayoutVars>
          <dgm:bulletEnabled val="1"/>
        </dgm:presLayoutVars>
      </dgm:prSet>
      <dgm:spPr/>
    </dgm:pt>
    <dgm:pt modelId="{C166F929-90D0-47E6-9CC1-5489B78DDA81}" type="pres">
      <dgm:prSet presAssocID="{B81BF1BC-BE97-4887-8F34-C569A8831CE1}" presName="spaceBetweenRectangles" presStyleCnt="0"/>
      <dgm:spPr/>
    </dgm:pt>
    <dgm:pt modelId="{E82FAFAD-6D94-4B51-83E0-7139BDE718AF}" type="pres">
      <dgm:prSet presAssocID="{2F8ADFDA-A8DC-4BA7-9705-62969969FE65}" presName="parentLin" presStyleCnt="0"/>
      <dgm:spPr/>
    </dgm:pt>
    <dgm:pt modelId="{C2CA75F7-EECF-4BA9-A5DA-AB79B499A44E}" type="pres">
      <dgm:prSet presAssocID="{2F8ADFDA-A8DC-4BA7-9705-62969969FE65}" presName="parentLeftMargin" presStyleLbl="node1" presStyleIdx="0" presStyleCnt="2"/>
      <dgm:spPr/>
    </dgm:pt>
    <dgm:pt modelId="{B772F8DB-A489-48DA-820F-74203EA2D280}" type="pres">
      <dgm:prSet presAssocID="{2F8ADFDA-A8DC-4BA7-9705-62969969FE65}" presName="parentText" presStyleLbl="node1" presStyleIdx="1" presStyleCnt="2">
        <dgm:presLayoutVars>
          <dgm:chMax val="0"/>
          <dgm:bulletEnabled val="1"/>
        </dgm:presLayoutVars>
      </dgm:prSet>
      <dgm:spPr/>
    </dgm:pt>
    <dgm:pt modelId="{FDDB1B91-79DA-47BD-A061-E53A1CEE676D}" type="pres">
      <dgm:prSet presAssocID="{2F8ADFDA-A8DC-4BA7-9705-62969969FE65}" presName="negativeSpace" presStyleCnt="0"/>
      <dgm:spPr/>
    </dgm:pt>
    <dgm:pt modelId="{236C3FDD-EA19-4B5E-8FDC-B8EB6F20F84E}" type="pres">
      <dgm:prSet presAssocID="{2F8ADFDA-A8DC-4BA7-9705-62969969FE65}" presName="childText" presStyleLbl="conFgAcc1" presStyleIdx="1" presStyleCnt="2">
        <dgm:presLayoutVars>
          <dgm:bulletEnabled val="1"/>
        </dgm:presLayoutVars>
      </dgm:prSet>
      <dgm:spPr/>
    </dgm:pt>
  </dgm:ptLst>
  <dgm:cxnLst>
    <dgm:cxn modelId="{8F059903-950B-4036-9597-3E6B9ECDEBFC}" srcId="{5BA749EB-4F32-4D12-A869-7C03C6642B01}" destId="{970ED24E-248D-4F0F-ACE0-C30B5747933D}" srcOrd="2" destOrd="0" parTransId="{4B7F4EAC-FE94-4BA7-B96C-17F115D3DD87}" sibTransId="{FC2132C7-23E6-4459-841B-8EF86E1126FC}"/>
    <dgm:cxn modelId="{95D54813-460A-47DD-BF27-6F9F70D2EF11}" srcId="{970ED24E-248D-4F0F-ACE0-C30B5747933D}" destId="{0D0DE54A-6D1B-4DE0-B30E-022239D14634}" srcOrd="2" destOrd="0" parTransId="{E936DCFD-3724-4FC4-9714-7B97BE5F978F}" sibTransId="{71AE836F-DA7E-4F11-9A12-8016F68C59F1}"/>
    <dgm:cxn modelId="{4412921A-15A2-4492-AEF5-9C99FDD9098E}" type="presOf" srcId="{762F47A8-C5F3-4013-A754-B1B69DE722C2}" destId="{98B9B6D6-D849-40BF-A179-9C410693A08B}" srcOrd="0" destOrd="10" presId="urn:microsoft.com/office/officeart/2005/8/layout/list1"/>
    <dgm:cxn modelId="{2DC24B1E-7FF7-41C7-898A-17BEB29DECF3}" srcId="{C1F887D2-0694-4A6F-B268-C305B8D2E081}" destId="{2F8ADFDA-A8DC-4BA7-9705-62969969FE65}" srcOrd="1" destOrd="0" parTransId="{4B600844-A069-436F-B2A7-419484A464D2}" sibTransId="{56027F73-AF2D-4E22-A674-376B898F045A}"/>
    <dgm:cxn modelId="{5BF92F27-1033-409B-AC77-6E63913FD0AA}" type="presOf" srcId="{5F70BB30-DBD3-462E-BAFC-F4F7F9E41461}" destId="{98B9B6D6-D849-40BF-A179-9C410693A08B}" srcOrd="0" destOrd="3" presId="urn:microsoft.com/office/officeart/2005/8/layout/list1"/>
    <dgm:cxn modelId="{314F5327-B3C6-4F13-B8ED-36AE8155F3A9}" type="presOf" srcId="{27AF231E-DDB1-48AC-950C-D9D404FDA32A}" destId="{236C3FDD-EA19-4B5E-8FDC-B8EB6F20F84E}" srcOrd="0" destOrd="0" presId="urn:microsoft.com/office/officeart/2005/8/layout/list1"/>
    <dgm:cxn modelId="{8C77172E-CCB5-440C-8BE4-B87AF4B0B7D9}" type="presOf" srcId="{5BA749EB-4F32-4D12-A869-7C03C6642B01}" destId="{EDC8AE56-4BEA-4423-AA82-AA27FEF81D80}" srcOrd="1" destOrd="0" presId="urn:microsoft.com/office/officeart/2005/8/layout/list1"/>
    <dgm:cxn modelId="{3CEE025F-1E77-40C0-A1AA-5F23311A9EAE}" type="presOf" srcId="{F106588D-B399-429A-96C3-6370CEFA5515}" destId="{98B9B6D6-D849-40BF-A179-9C410693A08B}" srcOrd="0" destOrd="2" presId="urn:microsoft.com/office/officeart/2005/8/layout/list1"/>
    <dgm:cxn modelId="{4F926545-D53B-439F-8D3E-8ED95A036279}" type="presOf" srcId="{373B3EAE-D1CA-4172-8708-20836670C009}" destId="{98B9B6D6-D849-40BF-A179-9C410693A08B}" srcOrd="0" destOrd="1" presId="urn:microsoft.com/office/officeart/2005/8/layout/list1"/>
    <dgm:cxn modelId="{07ACA046-8C5F-4E5A-916E-C713AE0BC42A}" type="presOf" srcId="{D780B216-8ECF-49E7-AE92-BC9C66CEF1A5}" destId="{98B9B6D6-D849-40BF-A179-9C410693A08B}" srcOrd="0" destOrd="9" presId="urn:microsoft.com/office/officeart/2005/8/layout/list1"/>
    <dgm:cxn modelId="{EAAB5267-A782-434E-9D20-9E567697F9D3}" type="presOf" srcId="{2F8ADFDA-A8DC-4BA7-9705-62969969FE65}" destId="{C2CA75F7-EECF-4BA9-A5DA-AB79B499A44E}" srcOrd="0" destOrd="0" presId="urn:microsoft.com/office/officeart/2005/8/layout/list1"/>
    <dgm:cxn modelId="{523C576C-8E93-4C66-9111-61FBCEF66B46}" srcId="{5BA749EB-4F32-4D12-A869-7C03C6642B01}" destId="{6033156C-6C6E-444E-AF11-4C6A0728B874}" srcOrd="0" destOrd="0" parTransId="{F11CF2DB-0EC1-48D7-97E5-B023FE0800C8}" sibTransId="{D5EE4597-77E2-44BD-9782-AF55190F8EF8}"/>
    <dgm:cxn modelId="{BCEBE770-47C1-4972-BE5B-65579FEC4FFB}" type="presOf" srcId="{2F8ADFDA-A8DC-4BA7-9705-62969969FE65}" destId="{B772F8DB-A489-48DA-820F-74203EA2D280}" srcOrd="1" destOrd="0" presId="urn:microsoft.com/office/officeart/2005/8/layout/list1"/>
    <dgm:cxn modelId="{97F98274-799A-4D25-80C2-81E70E9BE4DC}" type="presOf" srcId="{0D0DE54A-6D1B-4DE0-B30E-022239D14634}" destId="{98B9B6D6-D849-40BF-A179-9C410693A08B}" srcOrd="0" destOrd="8" presId="urn:microsoft.com/office/officeart/2005/8/layout/list1"/>
    <dgm:cxn modelId="{C5D6AF58-9DC8-4710-9C56-5F17D3AC0F7C}" srcId="{6033156C-6C6E-444E-AF11-4C6A0728B874}" destId="{373B3EAE-D1CA-4172-8708-20836670C009}" srcOrd="0" destOrd="0" parTransId="{23717BF9-BA86-4B9F-83C0-8D9A4BB357C7}" sibTransId="{D91C4741-4AA2-42FF-8DC0-D086EE0CC24E}"/>
    <dgm:cxn modelId="{2AE7E37C-7DDF-4DF5-BF62-B8EC39C14488}" srcId="{D780B216-8ECF-49E7-AE92-BC9C66CEF1A5}" destId="{762F47A8-C5F3-4013-A754-B1B69DE722C2}" srcOrd="0" destOrd="0" parTransId="{650D7A6B-B36B-4C54-B7F1-ECFCB1046632}" sibTransId="{4FB11139-54E7-4BD5-B979-6B3B12203042}"/>
    <dgm:cxn modelId="{1AF6688E-9E40-4D79-97EB-37CF0BB7E9C0}" type="presOf" srcId="{C1F887D2-0694-4A6F-B268-C305B8D2E081}" destId="{2186C3C6-0AF1-4C19-AF60-475AC80AEFEA}" srcOrd="0" destOrd="0" presId="urn:microsoft.com/office/officeart/2005/8/layout/list1"/>
    <dgm:cxn modelId="{DDE5AF92-966D-458A-AF48-BB2E772D384C}" type="presOf" srcId="{8265EC4F-9E01-456E-A72C-C8A3E7A9E92F}" destId="{98B9B6D6-D849-40BF-A179-9C410693A08B}" srcOrd="0" destOrd="4" presId="urn:microsoft.com/office/officeart/2005/8/layout/list1"/>
    <dgm:cxn modelId="{BA062396-6454-4434-927D-8A2D4DF918DC}" srcId="{970ED24E-248D-4F0F-ACE0-C30B5747933D}" destId="{7EEAA95F-CF20-4F5A-87EF-933FF85A794F}" srcOrd="0" destOrd="0" parTransId="{306E23DA-4F37-44C6-83BF-99167C479A1B}" sibTransId="{2883498C-5ADA-4881-A24B-0C1F643D53EE}"/>
    <dgm:cxn modelId="{FBAD2D96-00C9-4C40-9CAC-1C55C5614F28}" type="presOf" srcId="{D7FCBA5E-8B51-452C-8A01-53E1A460FAC0}" destId="{98B9B6D6-D849-40BF-A179-9C410693A08B}" srcOrd="0" destOrd="7" presId="urn:microsoft.com/office/officeart/2005/8/layout/list1"/>
    <dgm:cxn modelId="{17D3309C-D2CF-450F-A960-FBAD7FDDA988}" type="presOf" srcId="{5BA749EB-4F32-4D12-A869-7C03C6642B01}" destId="{A1013846-F735-47B7-B1AC-A4089432464B}" srcOrd="0" destOrd="0" presId="urn:microsoft.com/office/officeart/2005/8/layout/list1"/>
    <dgm:cxn modelId="{1876C6C3-B871-4C59-80C5-A77873324557}" srcId="{2F8ADFDA-A8DC-4BA7-9705-62969969FE65}" destId="{27AF231E-DDB1-48AC-950C-D9D404FDA32A}" srcOrd="0" destOrd="0" parTransId="{73765FE1-D47A-408F-854B-1A54C23FD3EE}" sibTransId="{30010543-BA3F-4B69-9B80-97A050116855}"/>
    <dgm:cxn modelId="{3F07F2CE-F605-471A-B066-AFFDFC62EE83}" srcId="{5BA749EB-4F32-4D12-A869-7C03C6642B01}" destId="{5F70BB30-DBD3-462E-BAFC-F4F7F9E41461}" srcOrd="1" destOrd="0" parTransId="{5B300A98-BC28-4B8B-9B3C-74E82ADADAEC}" sibTransId="{EA82C8FC-B516-4233-8E1A-782BC36BC972}"/>
    <dgm:cxn modelId="{7A261CCF-2146-41AA-948A-36286DACDA64}" type="presOf" srcId="{970ED24E-248D-4F0F-ACE0-C30B5747933D}" destId="{98B9B6D6-D849-40BF-A179-9C410693A08B}" srcOrd="0" destOrd="5" presId="urn:microsoft.com/office/officeart/2005/8/layout/list1"/>
    <dgm:cxn modelId="{177557DB-816F-4546-940D-5CC324F78408}" srcId="{6033156C-6C6E-444E-AF11-4C6A0728B874}" destId="{F106588D-B399-429A-96C3-6370CEFA5515}" srcOrd="1" destOrd="0" parTransId="{139856E5-97A8-4A53-97C4-967400E63842}" sibTransId="{7262A4FC-89EC-4962-BD18-8AAA7A5EC5DB}"/>
    <dgm:cxn modelId="{AA3597DB-E560-4C13-8ECA-A9A1BA2221AB}" type="presOf" srcId="{6033156C-6C6E-444E-AF11-4C6A0728B874}" destId="{98B9B6D6-D849-40BF-A179-9C410693A08B}" srcOrd="0" destOrd="0" presId="urn:microsoft.com/office/officeart/2005/8/layout/list1"/>
    <dgm:cxn modelId="{93531EE7-02B9-4027-A474-6131528EEACC}" srcId="{5BA749EB-4F32-4D12-A869-7C03C6642B01}" destId="{D780B216-8ECF-49E7-AE92-BC9C66CEF1A5}" srcOrd="3" destOrd="0" parTransId="{0531F16B-807A-4AFF-AA8A-797948432A6B}" sibTransId="{0D88FF19-8DCF-48FD-A713-6CDE961B7A77}"/>
    <dgm:cxn modelId="{D79569EA-567A-4C74-8D00-B386B2D3B331}" srcId="{5F70BB30-DBD3-462E-BAFC-F4F7F9E41461}" destId="{8265EC4F-9E01-456E-A72C-C8A3E7A9E92F}" srcOrd="0" destOrd="0" parTransId="{A0661EBF-8DA2-43CA-A893-67350008FA12}" sibTransId="{11BDE1AD-3AF4-4423-ABBE-4D59D8A74A29}"/>
    <dgm:cxn modelId="{647667F0-9FAD-4DF1-8631-CF77DEE1B1D9}" srcId="{C1F887D2-0694-4A6F-B268-C305B8D2E081}" destId="{5BA749EB-4F32-4D12-A869-7C03C6642B01}" srcOrd="0" destOrd="0" parTransId="{11A35A92-D7CE-4A7F-831B-A8416DF02D77}" sibTransId="{B81BF1BC-BE97-4887-8F34-C569A8831CE1}"/>
    <dgm:cxn modelId="{EC6CE7F3-085D-4EBC-92DD-9623F16A8317}" srcId="{970ED24E-248D-4F0F-ACE0-C30B5747933D}" destId="{D7FCBA5E-8B51-452C-8A01-53E1A460FAC0}" srcOrd="1" destOrd="0" parTransId="{6B06BF79-DFEF-4961-BB5C-DE60DE77E681}" sibTransId="{35842000-0DE1-4256-9B8E-D64D0E56ACFB}"/>
    <dgm:cxn modelId="{6D98B5FE-5665-48EE-8198-BEA3C21E9E6B}" type="presOf" srcId="{7EEAA95F-CF20-4F5A-87EF-933FF85A794F}" destId="{98B9B6D6-D849-40BF-A179-9C410693A08B}" srcOrd="0" destOrd="6" presId="urn:microsoft.com/office/officeart/2005/8/layout/list1"/>
    <dgm:cxn modelId="{B8618054-3189-4FC0-8316-36C3D7DC2841}" type="presParOf" srcId="{2186C3C6-0AF1-4C19-AF60-475AC80AEFEA}" destId="{D7B7020E-D482-4CEE-AF46-69234119BEEF}" srcOrd="0" destOrd="0" presId="urn:microsoft.com/office/officeart/2005/8/layout/list1"/>
    <dgm:cxn modelId="{5493DA77-42BB-412A-AACE-3D4E46B7889A}" type="presParOf" srcId="{D7B7020E-D482-4CEE-AF46-69234119BEEF}" destId="{A1013846-F735-47B7-B1AC-A4089432464B}" srcOrd="0" destOrd="0" presId="urn:microsoft.com/office/officeart/2005/8/layout/list1"/>
    <dgm:cxn modelId="{D46F5351-9ED3-4A57-96FE-B1F540E1F929}" type="presParOf" srcId="{D7B7020E-D482-4CEE-AF46-69234119BEEF}" destId="{EDC8AE56-4BEA-4423-AA82-AA27FEF81D80}" srcOrd="1" destOrd="0" presId="urn:microsoft.com/office/officeart/2005/8/layout/list1"/>
    <dgm:cxn modelId="{4167C5EB-7454-420A-9A04-FFF6827C030E}" type="presParOf" srcId="{2186C3C6-0AF1-4C19-AF60-475AC80AEFEA}" destId="{F1E010DA-1DB6-40F1-972C-9508FF7128A5}" srcOrd="1" destOrd="0" presId="urn:microsoft.com/office/officeart/2005/8/layout/list1"/>
    <dgm:cxn modelId="{CE871388-0175-449C-80CD-F72D98D87F1E}" type="presParOf" srcId="{2186C3C6-0AF1-4C19-AF60-475AC80AEFEA}" destId="{98B9B6D6-D849-40BF-A179-9C410693A08B}" srcOrd="2" destOrd="0" presId="urn:microsoft.com/office/officeart/2005/8/layout/list1"/>
    <dgm:cxn modelId="{6AD74803-7BA9-4437-8463-3398B4BCE958}" type="presParOf" srcId="{2186C3C6-0AF1-4C19-AF60-475AC80AEFEA}" destId="{C166F929-90D0-47E6-9CC1-5489B78DDA81}" srcOrd="3" destOrd="0" presId="urn:microsoft.com/office/officeart/2005/8/layout/list1"/>
    <dgm:cxn modelId="{FF355AC9-73D3-4915-853B-C29483D55739}" type="presParOf" srcId="{2186C3C6-0AF1-4C19-AF60-475AC80AEFEA}" destId="{E82FAFAD-6D94-4B51-83E0-7139BDE718AF}" srcOrd="4" destOrd="0" presId="urn:microsoft.com/office/officeart/2005/8/layout/list1"/>
    <dgm:cxn modelId="{BCF0A3E1-AC1A-4485-822F-275E77714564}" type="presParOf" srcId="{E82FAFAD-6D94-4B51-83E0-7139BDE718AF}" destId="{C2CA75F7-EECF-4BA9-A5DA-AB79B499A44E}" srcOrd="0" destOrd="0" presId="urn:microsoft.com/office/officeart/2005/8/layout/list1"/>
    <dgm:cxn modelId="{5C63FC5D-236C-4AFC-9CB5-F0B502DFD7DA}" type="presParOf" srcId="{E82FAFAD-6D94-4B51-83E0-7139BDE718AF}" destId="{B772F8DB-A489-48DA-820F-74203EA2D280}" srcOrd="1" destOrd="0" presId="urn:microsoft.com/office/officeart/2005/8/layout/list1"/>
    <dgm:cxn modelId="{A25B17B1-1AEB-410F-A22F-B5A710D6D62A}" type="presParOf" srcId="{2186C3C6-0AF1-4C19-AF60-475AC80AEFEA}" destId="{FDDB1B91-79DA-47BD-A061-E53A1CEE676D}" srcOrd="5" destOrd="0" presId="urn:microsoft.com/office/officeart/2005/8/layout/list1"/>
    <dgm:cxn modelId="{C76EAC13-C673-4D53-A77E-3F6F03D5774E}" type="presParOf" srcId="{2186C3C6-0AF1-4C19-AF60-475AC80AEFEA}" destId="{236C3FDD-EA19-4B5E-8FDC-B8EB6F20F84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2171CC-6A19-4347-A069-56330FFF59AA}" type="doc">
      <dgm:prSet loTypeId="urn:diagrams.loki3.com/BracketList" loCatId="officeonline" qsTypeId="urn:microsoft.com/office/officeart/2005/8/quickstyle/3d3" qsCatId="3D" csTypeId="urn:microsoft.com/office/officeart/2005/8/colors/accent1_2" csCatId="accent1" phldr="1"/>
      <dgm:spPr/>
      <dgm:t>
        <a:bodyPr/>
        <a:lstStyle/>
        <a:p>
          <a:endParaRPr lang="en-US"/>
        </a:p>
      </dgm:t>
    </dgm:pt>
    <dgm:pt modelId="{02BABA88-8A9E-4EF2-810E-13C60A50D246}">
      <dgm:prSet phldrT="[Text]"/>
      <dgm:spPr/>
      <dgm:t>
        <a:bodyPr/>
        <a:lstStyle/>
        <a:p>
          <a:r>
            <a:rPr lang="en-US" dirty="0"/>
            <a:t>HOW IT WORKS</a:t>
          </a:r>
        </a:p>
      </dgm:t>
    </dgm:pt>
    <dgm:pt modelId="{55A0D334-07DB-4F3B-B541-C95B53FD696A}" type="parTrans" cxnId="{CF083C95-E52E-43C1-829C-52F720CBE801}">
      <dgm:prSet/>
      <dgm:spPr/>
      <dgm:t>
        <a:bodyPr/>
        <a:lstStyle/>
        <a:p>
          <a:endParaRPr lang="en-US"/>
        </a:p>
      </dgm:t>
    </dgm:pt>
    <dgm:pt modelId="{29254B80-43EE-4BF6-8519-1E337623E94E}" type="sibTrans" cxnId="{CF083C95-E52E-43C1-829C-52F720CBE801}">
      <dgm:prSet/>
      <dgm:spPr/>
      <dgm:t>
        <a:bodyPr/>
        <a:lstStyle/>
        <a:p>
          <a:endParaRPr lang="en-US"/>
        </a:p>
      </dgm:t>
    </dgm:pt>
    <dgm:pt modelId="{F8DE32CD-EF69-4CC0-879A-41D9668E15CD}">
      <dgm:prSet phldrT="[Text]"/>
      <dgm:spPr/>
      <dgm:t>
        <a:bodyPr/>
        <a:lstStyle/>
        <a:p>
          <a:r>
            <a:rPr lang="en-US" dirty="0"/>
            <a:t>The Employer sets parameters – participation &amp; eligibility criteria, contribution amount and frequency of payment</a:t>
          </a:r>
        </a:p>
      </dgm:t>
    </dgm:pt>
    <dgm:pt modelId="{90995109-D0CF-4FC3-9526-DE97C20CEF6C}" type="parTrans" cxnId="{B079E3A0-FF0A-4674-8E8F-EB2967238105}">
      <dgm:prSet/>
      <dgm:spPr/>
      <dgm:t>
        <a:bodyPr/>
        <a:lstStyle/>
        <a:p>
          <a:endParaRPr lang="en-US"/>
        </a:p>
      </dgm:t>
    </dgm:pt>
    <dgm:pt modelId="{ED1A86F2-F872-4E22-B856-9E7C2BF924E1}" type="sibTrans" cxnId="{B079E3A0-FF0A-4674-8E8F-EB2967238105}">
      <dgm:prSet/>
      <dgm:spPr/>
      <dgm:t>
        <a:bodyPr/>
        <a:lstStyle/>
        <a:p>
          <a:endParaRPr lang="en-US"/>
        </a:p>
      </dgm:t>
    </dgm:pt>
    <dgm:pt modelId="{E4E4E200-E056-4BF3-9CCC-EA27D653A119}">
      <dgm:prSet phldrT="[Text]"/>
      <dgm:spPr/>
      <dgm:t>
        <a:bodyPr/>
        <a:lstStyle/>
        <a:p>
          <a:r>
            <a:rPr lang="en-US" dirty="0"/>
            <a:t>Repayment Processor creates data file and contact employees via email and enrolls them in program.</a:t>
          </a:r>
        </a:p>
      </dgm:t>
    </dgm:pt>
    <dgm:pt modelId="{6CCF9CAE-929D-460A-B494-B09187C72FAB}" type="parTrans" cxnId="{2343FE94-5472-4EF7-8BFB-1F2D75CE4318}">
      <dgm:prSet/>
      <dgm:spPr/>
      <dgm:t>
        <a:bodyPr/>
        <a:lstStyle/>
        <a:p>
          <a:endParaRPr lang="en-US"/>
        </a:p>
      </dgm:t>
    </dgm:pt>
    <dgm:pt modelId="{81A69316-668B-4DCF-A165-55C08E4A5283}" type="sibTrans" cxnId="{2343FE94-5472-4EF7-8BFB-1F2D75CE4318}">
      <dgm:prSet/>
      <dgm:spPr/>
      <dgm:t>
        <a:bodyPr/>
        <a:lstStyle/>
        <a:p>
          <a:endParaRPr lang="en-US"/>
        </a:p>
      </dgm:t>
    </dgm:pt>
    <dgm:pt modelId="{973ADA30-8902-486D-B5DB-47080E5D9CA1}">
      <dgm:prSet phldrT="[Text]"/>
      <dgm:spPr/>
      <dgm:t>
        <a:bodyPr/>
        <a:lstStyle/>
        <a:p>
          <a:r>
            <a:rPr lang="en-US" dirty="0"/>
            <a:t>Employer confirms employee status before payments are made.</a:t>
          </a:r>
        </a:p>
      </dgm:t>
    </dgm:pt>
    <dgm:pt modelId="{CB94574B-DC12-4A74-8C4A-6E51E2094C1A}" type="parTrans" cxnId="{FAE4F438-8C07-48B6-AD9D-DC0867EBF1A7}">
      <dgm:prSet/>
      <dgm:spPr/>
      <dgm:t>
        <a:bodyPr/>
        <a:lstStyle/>
        <a:p>
          <a:endParaRPr lang="en-US"/>
        </a:p>
      </dgm:t>
    </dgm:pt>
    <dgm:pt modelId="{2A0FA05F-CDE4-4FA8-91C9-F7AAC688A111}" type="sibTrans" cxnId="{FAE4F438-8C07-48B6-AD9D-DC0867EBF1A7}">
      <dgm:prSet/>
      <dgm:spPr/>
      <dgm:t>
        <a:bodyPr/>
        <a:lstStyle/>
        <a:p>
          <a:endParaRPr lang="en-US"/>
        </a:p>
      </dgm:t>
    </dgm:pt>
    <dgm:pt modelId="{764EECA0-1163-479F-9FA0-D56C9F252E2D}">
      <dgm:prSet phldrT="[Text]"/>
      <dgm:spPr/>
      <dgm:t>
        <a:bodyPr/>
        <a:lstStyle/>
        <a:p>
          <a:r>
            <a:rPr lang="en-US" dirty="0"/>
            <a:t>Repayment Program pulls funds from employer and feeds to student loan</a:t>
          </a:r>
        </a:p>
      </dgm:t>
    </dgm:pt>
    <dgm:pt modelId="{6EAE5039-86BD-4FFF-A72A-D42A1E0FFCEB}" type="parTrans" cxnId="{8C3E0A31-13A6-494A-B4A8-2C08CF139C28}">
      <dgm:prSet/>
      <dgm:spPr/>
      <dgm:t>
        <a:bodyPr/>
        <a:lstStyle/>
        <a:p>
          <a:endParaRPr lang="en-US"/>
        </a:p>
      </dgm:t>
    </dgm:pt>
    <dgm:pt modelId="{1EC7FFCD-F14F-445B-937B-EC7C4587E119}" type="sibTrans" cxnId="{8C3E0A31-13A6-494A-B4A8-2C08CF139C28}">
      <dgm:prSet/>
      <dgm:spPr/>
      <dgm:t>
        <a:bodyPr/>
        <a:lstStyle/>
        <a:p>
          <a:endParaRPr lang="en-US"/>
        </a:p>
      </dgm:t>
    </dgm:pt>
    <dgm:pt modelId="{A83FDE2D-1020-4798-98D0-AE23D3EF57B4}">
      <dgm:prSet phldrT="[Text]"/>
      <dgm:spPr/>
      <dgm:t>
        <a:bodyPr/>
        <a:lstStyle/>
        <a:p>
          <a:r>
            <a:rPr lang="en-US" dirty="0"/>
            <a:t>Repayment Program provides reporting to employer</a:t>
          </a:r>
        </a:p>
      </dgm:t>
    </dgm:pt>
    <dgm:pt modelId="{E1F5BAA2-D1AE-46B1-9A50-846388705D61}" type="parTrans" cxnId="{AB0B0463-4A5F-451A-9968-AFAAF3E833B3}">
      <dgm:prSet/>
      <dgm:spPr/>
      <dgm:t>
        <a:bodyPr/>
        <a:lstStyle/>
        <a:p>
          <a:endParaRPr lang="en-US"/>
        </a:p>
      </dgm:t>
    </dgm:pt>
    <dgm:pt modelId="{BBE43964-8254-465D-85DE-8BC0034A4C33}" type="sibTrans" cxnId="{AB0B0463-4A5F-451A-9968-AFAAF3E833B3}">
      <dgm:prSet/>
      <dgm:spPr/>
      <dgm:t>
        <a:bodyPr/>
        <a:lstStyle/>
        <a:p>
          <a:endParaRPr lang="en-US"/>
        </a:p>
      </dgm:t>
    </dgm:pt>
    <dgm:pt modelId="{16156ED0-5B47-466B-BA21-0A9345EC1CEA}" type="pres">
      <dgm:prSet presAssocID="{0C2171CC-6A19-4347-A069-56330FFF59AA}" presName="Name0" presStyleCnt="0">
        <dgm:presLayoutVars>
          <dgm:dir/>
          <dgm:animLvl val="lvl"/>
          <dgm:resizeHandles val="exact"/>
        </dgm:presLayoutVars>
      </dgm:prSet>
      <dgm:spPr/>
    </dgm:pt>
    <dgm:pt modelId="{43804855-6960-4E19-A2A5-94022803214E}" type="pres">
      <dgm:prSet presAssocID="{02BABA88-8A9E-4EF2-810E-13C60A50D246}" presName="linNode" presStyleCnt="0"/>
      <dgm:spPr/>
    </dgm:pt>
    <dgm:pt modelId="{6086B2C9-F6A1-414E-A7EE-4F5A34D65D36}" type="pres">
      <dgm:prSet presAssocID="{02BABA88-8A9E-4EF2-810E-13C60A50D246}" presName="parTx" presStyleLbl="revTx" presStyleIdx="0" presStyleCnt="1">
        <dgm:presLayoutVars>
          <dgm:chMax val="1"/>
          <dgm:bulletEnabled val="1"/>
        </dgm:presLayoutVars>
      </dgm:prSet>
      <dgm:spPr/>
    </dgm:pt>
    <dgm:pt modelId="{DCC3A3AF-EA0C-4CBD-A5F8-51147D55AB4C}" type="pres">
      <dgm:prSet presAssocID="{02BABA88-8A9E-4EF2-810E-13C60A50D246}" presName="bracket" presStyleLbl="parChTrans1D1" presStyleIdx="0" presStyleCnt="1"/>
      <dgm:spPr/>
    </dgm:pt>
    <dgm:pt modelId="{0DA064A1-8927-44A4-8BA8-9EEDC4259D30}" type="pres">
      <dgm:prSet presAssocID="{02BABA88-8A9E-4EF2-810E-13C60A50D246}" presName="spH" presStyleCnt="0"/>
      <dgm:spPr/>
    </dgm:pt>
    <dgm:pt modelId="{BA529B09-4BD1-4FFA-8418-FDBF95483B26}" type="pres">
      <dgm:prSet presAssocID="{02BABA88-8A9E-4EF2-810E-13C60A50D246}" presName="desTx" presStyleLbl="node1" presStyleIdx="0" presStyleCnt="1">
        <dgm:presLayoutVars>
          <dgm:bulletEnabled val="1"/>
        </dgm:presLayoutVars>
      </dgm:prSet>
      <dgm:spPr/>
    </dgm:pt>
  </dgm:ptLst>
  <dgm:cxnLst>
    <dgm:cxn modelId="{8C3E0A31-13A6-494A-B4A8-2C08CF139C28}" srcId="{02BABA88-8A9E-4EF2-810E-13C60A50D246}" destId="{764EECA0-1163-479F-9FA0-D56C9F252E2D}" srcOrd="3" destOrd="0" parTransId="{6EAE5039-86BD-4FFF-A72A-D42A1E0FFCEB}" sibTransId="{1EC7FFCD-F14F-445B-937B-EC7C4587E119}"/>
    <dgm:cxn modelId="{FAE4F438-8C07-48B6-AD9D-DC0867EBF1A7}" srcId="{02BABA88-8A9E-4EF2-810E-13C60A50D246}" destId="{973ADA30-8902-486D-B5DB-47080E5D9CA1}" srcOrd="2" destOrd="0" parTransId="{CB94574B-DC12-4A74-8C4A-6E51E2094C1A}" sibTransId="{2A0FA05F-CDE4-4FA8-91C9-F7AAC688A111}"/>
    <dgm:cxn modelId="{AB0B0463-4A5F-451A-9968-AFAAF3E833B3}" srcId="{02BABA88-8A9E-4EF2-810E-13C60A50D246}" destId="{A83FDE2D-1020-4798-98D0-AE23D3EF57B4}" srcOrd="4" destOrd="0" parTransId="{E1F5BAA2-D1AE-46B1-9A50-846388705D61}" sibTransId="{BBE43964-8254-465D-85DE-8BC0034A4C33}"/>
    <dgm:cxn modelId="{B41D8D67-A023-473B-8D49-6FA892226D38}" type="presOf" srcId="{0C2171CC-6A19-4347-A069-56330FFF59AA}" destId="{16156ED0-5B47-466B-BA21-0A9345EC1CEA}" srcOrd="0" destOrd="0" presId="urn:diagrams.loki3.com/BracketList"/>
    <dgm:cxn modelId="{7C80D447-9892-496C-A4D9-D1D3232AF5EF}" type="presOf" srcId="{E4E4E200-E056-4BF3-9CCC-EA27D653A119}" destId="{BA529B09-4BD1-4FFA-8418-FDBF95483B26}" srcOrd="0" destOrd="1" presId="urn:diagrams.loki3.com/BracketList"/>
    <dgm:cxn modelId="{5F63BF6B-573C-4E1A-AE70-E64CE4CED905}" type="presOf" srcId="{F8DE32CD-EF69-4CC0-879A-41D9668E15CD}" destId="{BA529B09-4BD1-4FFA-8418-FDBF95483B26}" srcOrd="0" destOrd="0" presId="urn:diagrams.loki3.com/BracketList"/>
    <dgm:cxn modelId="{2343FE94-5472-4EF7-8BFB-1F2D75CE4318}" srcId="{02BABA88-8A9E-4EF2-810E-13C60A50D246}" destId="{E4E4E200-E056-4BF3-9CCC-EA27D653A119}" srcOrd="1" destOrd="0" parTransId="{6CCF9CAE-929D-460A-B494-B09187C72FAB}" sibTransId="{81A69316-668B-4DCF-A165-55C08E4A5283}"/>
    <dgm:cxn modelId="{CF083C95-E52E-43C1-829C-52F720CBE801}" srcId="{0C2171CC-6A19-4347-A069-56330FFF59AA}" destId="{02BABA88-8A9E-4EF2-810E-13C60A50D246}" srcOrd="0" destOrd="0" parTransId="{55A0D334-07DB-4F3B-B541-C95B53FD696A}" sibTransId="{29254B80-43EE-4BF6-8519-1E337623E94E}"/>
    <dgm:cxn modelId="{B079E3A0-FF0A-4674-8E8F-EB2967238105}" srcId="{02BABA88-8A9E-4EF2-810E-13C60A50D246}" destId="{F8DE32CD-EF69-4CC0-879A-41D9668E15CD}" srcOrd="0" destOrd="0" parTransId="{90995109-D0CF-4FC3-9526-DE97C20CEF6C}" sibTransId="{ED1A86F2-F872-4E22-B856-9E7C2BF924E1}"/>
    <dgm:cxn modelId="{6AC36CA7-DDF1-4316-A9FD-801F5B148536}" type="presOf" srcId="{973ADA30-8902-486D-B5DB-47080E5D9CA1}" destId="{BA529B09-4BD1-4FFA-8418-FDBF95483B26}" srcOrd="0" destOrd="2" presId="urn:diagrams.loki3.com/BracketList"/>
    <dgm:cxn modelId="{B6E716B4-1F9F-498D-A416-7EC1F5F8E6EC}" type="presOf" srcId="{02BABA88-8A9E-4EF2-810E-13C60A50D246}" destId="{6086B2C9-F6A1-414E-A7EE-4F5A34D65D36}" srcOrd="0" destOrd="0" presId="urn:diagrams.loki3.com/BracketList"/>
    <dgm:cxn modelId="{0133C4C2-D28E-4C9F-BC16-8472408D2663}" type="presOf" srcId="{764EECA0-1163-479F-9FA0-D56C9F252E2D}" destId="{BA529B09-4BD1-4FFA-8418-FDBF95483B26}" srcOrd="0" destOrd="3" presId="urn:diagrams.loki3.com/BracketList"/>
    <dgm:cxn modelId="{AEC3B7D2-52EB-4587-A686-E4F86EA8CBB8}" type="presOf" srcId="{A83FDE2D-1020-4798-98D0-AE23D3EF57B4}" destId="{BA529B09-4BD1-4FFA-8418-FDBF95483B26}" srcOrd="0" destOrd="4" presId="urn:diagrams.loki3.com/BracketList"/>
    <dgm:cxn modelId="{9844C7D7-1DB3-48B5-8CC7-9EEF0AF2A345}" type="presParOf" srcId="{16156ED0-5B47-466B-BA21-0A9345EC1CEA}" destId="{43804855-6960-4E19-A2A5-94022803214E}" srcOrd="0" destOrd="0" presId="urn:diagrams.loki3.com/BracketList"/>
    <dgm:cxn modelId="{8101C380-1875-416B-82E7-B20E8E3A2F7F}" type="presParOf" srcId="{43804855-6960-4E19-A2A5-94022803214E}" destId="{6086B2C9-F6A1-414E-A7EE-4F5A34D65D36}" srcOrd="0" destOrd="0" presId="urn:diagrams.loki3.com/BracketList"/>
    <dgm:cxn modelId="{159B136C-5C17-4157-B7ED-4E98E189F781}" type="presParOf" srcId="{43804855-6960-4E19-A2A5-94022803214E}" destId="{DCC3A3AF-EA0C-4CBD-A5F8-51147D55AB4C}" srcOrd="1" destOrd="0" presId="urn:diagrams.loki3.com/BracketList"/>
    <dgm:cxn modelId="{B0E8F593-83F9-4E86-993A-77B98794DBEA}" type="presParOf" srcId="{43804855-6960-4E19-A2A5-94022803214E}" destId="{0DA064A1-8927-44A4-8BA8-9EEDC4259D30}" srcOrd="2" destOrd="0" presId="urn:diagrams.loki3.com/BracketList"/>
    <dgm:cxn modelId="{3AEDD22D-2017-4D43-A3F6-980255C6D9F6}" type="presParOf" srcId="{43804855-6960-4E19-A2A5-94022803214E}" destId="{BA529B09-4BD1-4FFA-8418-FDBF95483B26}"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0E452-B69D-46B8-BBA9-303987C154C8}">
      <dsp:nvSpPr>
        <dsp:cNvPr id="0" name=""/>
        <dsp:cNvSpPr/>
      </dsp:nvSpPr>
      <dsp:spPr>
        <a:xfrm>
          <a:off x="2539" y="366154"/>
          <a:ext cx="2476500" cy="99060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75%</a:t>
          </a:r>
        </a:p>
      </dsp:txBody>
      <dsp:txXfrm>
        <a:off x="2539" y="366154"/>
        <a:ext cx="2476500" cy="990600"/>
      </dsp:txXfrm>
    </dsp:sp>
    <dsp:sp modelId="{ED33F83F-17D4-4346-9247-BBD3A14FFECD}">
      <dsp:nvSpPr>
        <dsp:cNvPr id="0" name=""/>
        <dsp:cNvSpPr/>
      </dsp:nvSpPr>
      <dsp:spPr>
        <a:xfrm>
          <a:off x="2539" y="1356754"/>
          <a:ext cx="2476500" cy="285480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Increase Cost of Education Since 1998</a:t>
          </a:r>
        </a:p>
      </dsp:txBody>
      <dsp:txXfrm>
        <a:off x="2539" y="1356754"/>
        <a:ext cx="2476500" cy="2854800"/>
      </dsp:txXfrm>
    </dsp:sp>
    <dsp:sp modelId="{3F3787B9-A62B-4515-8FF6-3DDB523085D0}">
      <dsp:nvSpPr>
        <dsp:cNvPr id="0" name=""/>
        <dsp:cNvSpPr/>
      </dsp:nvSpPr>
      <dsp:spPr>
        <a:xfrm>
          <a:off x="2825749" y="366154"/>
          <a:ext cx="2476500" cy="99060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71%</a:t>
          </a:r>
        </a:p>
      </dsp:txBody>
      <dsp:txXfrm>
        <a:off x="2825749" y="366154"/>
        <a:ext cx="2476500" cy="990600"/>
      </dsp:txXfrm>
    </dsp:sp>
    <dsp:sp modelId="{E502E260-8C2F-47AA-8E3B-5F6028E1D16E}">
      <dsp:nvSpPr>
        <dsp:cNvPr id="0" name=""/>
        <dsp:cNvSpPr/>
      </dsp:nvSpPr>
      <dsp:spPr>
        <a:xfrm>
          <a:off x="2825749" y="1356754"/>
          <a:ext cx="2476500" cy="285480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of 4 Year Grads in 2016 Leave with Student Loan Debt</a:t>
          </a:r>
        </a:p>
      </dsp:txBody>
      <dsp:txXfrm>
        <a:off x="2825749" y="1356754"/>
        <a:ext cx="2476500" cy="2854800"/>
      </dsp:txXfrm>
    </dsp:sp>
    <dsp:sp modelId="{6BF427C3-0B87-4278-8C88-DF94BD276172}">
      <dsp:nvSpPr>
        <dsp:cNvPr id="0" name=""/>
        <dsp:cNvSpPr/>
      </dsp:nvSpPr>
      <dsp:spPr>
        <a:xfrm>
          <a:off x="5648960" y="366154"/>
          <a:ext cx="2476500" cy="99060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$37K</a:t>
          </a:r>
        </a:p>
      </dsp:txBody>
      <dsp:txXfrm>
        <a:off x="5648960" y="366154"/>
        <a:ext cx="2476500" cy="990600"/>
      </dsp:txXfrm>
    </dsp:sp>
    <dsp:sp modelId="{53117DED-7A16-4339-8D53-6AEC9EF023F0}">
      <dsp:nvSpPr>
        <dsp:cNvPr id="0" name=""/>
        <dsp:cNvSpPr/>
      </dsp:nvSpPr>
      <dsp:spPr>
        <a:xfrm>
          <a:off x="5648960" y="1356754"/>
          <a:ext cx="2476500" cy="285480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Avg Debt for 4 Year Degree</a:t>
          </a:r>
        </a:p>
      </dsp:txBody>
      <dsp:txXfrm>
        <a:off x="5648960" y="1356754"/>
        <a:ext cx="2476500"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B1D7B-459C-49C4-A19B-80BDB27EB24A}">
      <dsp:nvSpPr>
        <dsp:cNvPr id="0" name=""/>
        <dsp:cNvSpPr/>
      </dsp:nvSpPr>
      <dsp:spPr>
        <a:xfrm>
          <a:off x="1801" y="21272"/>
          <a:ext cx="1756767" cy="53531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Entry Level</a:t>
          </a:r>
        </a:p>
      </dsp:txBody>
      <dsp:txXfrm>
        <a:off x="1801" y="21272"/>
        <a:ext cx="1756767" cy="535313"/>
      </dsp:txXfrm>
    </dsp:sp>
    <dsp:sp modelId="{0E3CB874-BDD7-4C28-B028-E8027BE9B66D}">
      <dsp:nvSpPr>
        <dsp:cNvPr id="0" name=""/>
        <dsp:cNvSpPr/>
      </dsp:nvSpPr>
      <dsp:spPr>
        <a:xfrm>
          <a:off x="1801" y="556586"/>
          <a:ext cx="1756767" cy="52704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16% of salary</a:t>
          </a:r>
        </a:p>
      </dsp:txBody>
      <dsp:txXfrm>
        <a:off x="1801" y="556586"/>
        <a:ext cx="1756767" cy="527040"/>
      </dsp:txXfrm>
    </dsp:sp>
    <dsp:sp modelId="{945FC4CB-BB87-4D75-9662-C11C97BB4E30}">
      <dsp:nvSpPr>
        <dsp:cNvPr id="0" name=""/>
        <dsp:cNvSpPr/>
      </dsp:nvSpPr>
      <dsp:spPr>
        <a:xfrm>
          <a:off x="2004516" y="21272"/>
          <a:ext cx="1756767" cy="53531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Mid Level</a:t>
          </a:r>
        </a:p>
      </dsp:txBody>
      <dsp:txXfrm>
        <a:off x="2004516" y="21272"/>
        <a:ext cx="1756767" cy="535313"/>
      </dsp:txXfrm>
    </dsp:sp>
    <dsp:sp modelId="{CA796EF3-D184-4846-8CC0-CF8FF7B5F0FE}">
      <dsp:nvSpPr>
        <dsp:cNvPr id="0" name=""/>
        <dsp:cNvSpPr/>
      </dsp:nvSpPr>
      <dsp:spPr>
        <a:xfrm>
          <a:off x="2004516" y="556586"/>
          <a:ext cx="1756767" cy="52704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20%</a:t>
          </a:r>
        </a:p>
      </dsp:txBody>
      <dsp:txXfrm>
        <a:off x="2004516" y="556586"/>
        <a:ext cx="1756767" cy="527040"/>
      </dsp:txXfrm>
    </dsp:sp>
    <dsp:sp modelId="{BE05B5B2-C038-46A3-AC7A-18DC3B211B1B}">
      <dsp:nvSpPr>
        <dsp:cNvPr id="0" name=""/>
        <dsp:cNvSpPr/>
      </dsp:nvSpPr>
      <dsp:spPr>
        <a:xfrm>
          <a:off x="4007230" y="21272"/>
          <a:ext cx="1756767" cy="53531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Highly educated employees</a:t>
          </a:r>
        </a:p>
      </dsp:txBody>
      <dsp:txXfrm>
        <a:off x="4007230" y="21272"/>
        <a:ext cx="1756767" cy="535313"/>
      </dsp:txXfrm>
    </dsp:sp>
    <dsp:sp modelId="{D27089B3-813E-4E15-9309-D37BA8581B70}">
      <dsp:nvSpPr>
        <dsp:cNvPr id="0" name=""/>
        <dsp:cNvSpPr/>
      </dsp:nvSpPr>
      <dsp:spPr>
        <a:xfrm>
          <a:off x="4007230" y="556586"/>
          <a:ext cx="1756767" cy="52704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Up to 213%</a:t>
          </a:r>
        </a:p>
      </dsp:txBody>
      <dsp:txXfrm>
        <a:off x="4007230" y="556586"/>
        <a:ext cx="1756767" cy="527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6F3F2-6A12-4603-B06D-D7EDB2A12CCA}">
      <dsp:nvSpPr>
        <dsp:cNvPr id="0" name=""/>
        <dsp:cNvSpPr/>
      </dsp:nvSpPr>
      <dsp:spPr>
        <a:xfrm rot="16200000">
          <a:off x="1770856" y="-1770856"/>
          <a:ext cx="1655762" cy="5197475"/>
        </a:xfrm>
        <a:prstGeom prst="round1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Financial Wellness  - Align company values around creating a more financially strong workforce and alleviate a major source of workplace stress.</a:t>
          </a:r>
        </a:p>
      </dsp:txBody>
      <dsp:txXfrm rot="5400000">
        <a:off x="-1" y="1"/>
        <a:ext cx="5197475" cy="1241821"/>
      </dsp:txXfrm>
    </dsp:sp>
    <dsp:sp modelId="{B539F78B-C5BF-46C0-A5DC-0712093DCA7C}">
      <dsp:nvSpPr>
        <dsp:cNvPr id="0" name=""/>
        <dsp:cNvSpPr/>
      </dsp:nvSpPr>
      <dsp:spPr>
        <a:xfrm>
          <a:off x="5197475" y="0"/>
          <a:ext cx="5197475" cy="1655762"/>
        </a:xfrm>
        <a:prstGeom prst="round1Rect">
          <a:avLst/>
        </a:prstGeom>
        <a:solidFill>
          <a:schemeClr val="accent1">
            <a:shade val="80000"/>
            <a:hueOff val="5820"/>
            <a:satOff val="-16034"/>
            <a:lumOff val="11787"/>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cs typeface="Andalus" panose="02020603050405020304" pitchFamily="18" charset="-78"/>
            </a:rPr>
            <a:t>57% of millennials surveyed cited loan debt as a major stress affecting their productivity. </a:t>
          </a:r>
        </a:p>
      </dsp:txBody>
      <dsp:txXfrm>
        <a:off x="5197475" y="0"/>
        <a:ext cx="5197475" cy="1241821"/>
      </dsp:txXfrm>
    </dsp:sp>
    <dsp:sp modelId="{D5621F06-5188-4F4B-A8EE-45D1071AC6A9}">
      <dsp:nvSpPr>
        <dsp:cNvPr id="0" name=""/>
        <dsp:cNvSpPr/>
      </dsp:nvSpPr>
      <dsp:spPr>
        <a:xfrm rot="10800000">
          <a:off x="0" y="1655762"/>
          <a:ext cx="5197475" cy="1655762"/>
        </a:xfrm>
        <a:prstGeom prst="round1Rect">
          <a:avLst/>
        </a:prstGeom>
        <a:solidFill>
          <a:schemeClr val="accent1">
            <a:shade val="80000"/>
            <a:hueOff val="11639"/>
            <a:satOff val="-32068"/>
            <a:lumOff val="23574"/>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40% of employees believe the burden of repaying student loans affects their health, per The American Student Assistance group.</a:t>
          </a:r>
        </a:p>
      </dsp:txBody>
      <dsp:txXfrm rot="10800000">
        <a:off x="0" y="2069703"/>
        <a:ext cx="5197475" cy="1241821"/>
      </dsp:txXfrm>
    </dsp:sp>
    <dsp:sp modelId="{1688FBFF-C094-430D-BEA9-9AC5A069E16D}">
      <dsp:nvSpPr>
        <dsp:cNvPr id="0" name=""/>
        <dsp:cNvSpPr/>
      </dsp:nvSpPr>
      <dsp:spPr>
        <a:xfrm rot="5400000">
          <a:off x="6968331" y="-115093"/>
          <a:ext cx="1655762" cy="5197475"/>
        </a:xfrm>
        <a:prstGeom prst="round1Rect">
          <a:avLst/>
        </a:prstGeom>
        <a:solidFill>
          <a:schemeClr val="accent1">
            <a:shade val="80000"/>
            <a:hueOff val="17459"/>
            <a:satOff val="-48102"/>
            <a:lumOff val="35361"/>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Pollfish found that 23% would gladly give up healthcare benefits for student loan repayment benefits.  46% would relinquish paid time off and 33% would do same for retirement benefits.  53% say they would take pay cut.</a:t>
          </a:r>
        </a:p>
      </dsp:txBody>
      <dsp:txXfrm rot="-5400000">
        <a:off x="5197474" y="2069703"/>
        <a:ext cx="5197475" cy="1241821"/>
      </dsp:txXfrm>
    </dsp:sp>
    <dsp:sp modelId="{6D24ADEA-C2B5-4296-B07B-CE401B478760}">
      <dsp:nvSpPr>
        <dsp:cNvPr id="0" name=""/>
        <dsp:cNvSpPr/>
      </dsp:nvSpPr>
      <dsp:spPr>
        <a:xfrm>
          <a:off x="3638232" y="1241821"/>
          <a:ext cx="3118485" cy="827881"/>
        </a:xfrm>
        <a:prstGeom prst="roundRect">
          <a:avLst/>
        </a:prstGeom>
        <a:solidFill>
          <a:schemeClr val="accent1">
            <a:tint val="40000"/>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Let’s focus on financial wellness</a:t>
          </a:r>
        </a:p>
      </dsp:txBody>
      <dsp:txXfrm>
        <a:off x="3678646" y="1282235"/>
        <a:ext cx="3037657" cy="7470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9B6D6-D849-40BF-A179-9C410693A08B}">
      <dsp:nvSpPr>
        <dsp:cNvPr id="0" name=""/>
        <dsp:cNvSpPr/>
      </dsp:nvSpPr>
      <dsp:spPr>
        <a:xfrm>
          <a:off x="0" y="354198"/>
          <a:ext cx="10461336" cy="3213000"/>
        </a:xfrm>
        <a:prstGeom prst="rect">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1916" tIns="312420" rIns="811916" bIns="106680"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t>Tuition Reimbursement while employed</a:t>
          </a:r>
        </a:p>
        <a:p>
          <a:pPr marL="228600" lvl="2" indent="-114300" algn="l" defTabSz="666750">
            <a:lnSpc>
              <a:spcPct val="90000"/>
            </a:lnSpc>
            <a:spcBef>
              <a:spcPct val="0"/>
            </a:spcBef>
            <a:spcAft>
              <a:spcPct val="15000"/>
            </a:spcAft>
            <a:buFont typeface="Arial" panose="020B0604020202020204" pitchFamily="34" charset="0"/>
            <a:buChar char="•"/>
          </a:pPr>
          <a:r>
            <a:rPr lang="en-US" sz="1500" kern="1200" dirty="0"/>
            <a:t>Employer Sponsored	</a:t>
          </a:r>
        </a:p>
        <a:p>
          <a:pPr marL="228600" lvl="2" indent="-114300" algn="l" defTabSz="666750">
            <a:lnSpc>
              <a:spcPct val="90000"/>
            </a:lnSpc>
            <a:spcBef>
              <a:spcPct val="0"/>
            </a:spcBef>
            <a:spcAft>
              <a:spcPct val="15000"/>
            </a:spcAft>
            <a:buChar char="•"/>
          </a:pPr>
          <a:r>
            <a:rPr lang="en-US" sz="1500" kern="1200" dirty="0"/>
            <a:t>Part of Another Ancillary. Some restrict to certain private colleges.  Read full program before offering.</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t>Loan Forgiveness in specific jobs</a:t>
          </a:r>
        </a:p>
        <a:p>
          <a:pPr marL="228600" lvl="2" indent="-114300" algn="l" defTabSz="666750">
            <a:lnSpc>
              <a:spcPct val="90000"/>
            </a:lnSpc>
            <a:spcBef>
              <a:spcPct val="0"/>
            </a:spcBef>
            <a:spcAft>
              <a:spcPct val="15000"/>
            </a:spcAft>
            <a:buChar char="•"/>
          </a:pPr>
          <a:r>
            <a:rPr lang="en-US" sz="1500" kern="1200" dirty="0"/>
            <a:t>Usually government. Communities that pay for a dentist or doctor to practice in hard to hire areas.</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t>Student Loan Refinancing</a:t>
          </a:r>
        </a:p>
        <a:p>
          <a:pPr marL="228600" lvl="2" indent="-114300" algn="l" defTabSz="666750">
            <a:lnSpc>
              <a:spcPct val="90000"/>
            </a:lnSpc>
            <a:spcBef>
              <a:spcPct val="0"/>
            </a:spcBef>
            <a:spcAft>
              <a:spcPct val="15000"/>
            </a:spcAft>
            <a:buChar char="•"/>
          </a:pPr>
          <a:r>
            <a:rPr lang="en-US" sz="1500" kern="1200" dirty="0"/>
            <a:t>Some employers offer refinancing which can lower percentage rate.  Caution about refinancing federal loans that offer the borrower protections including debt forgiveness, deferment and forbearance.  </a:t>
          </a:r>
        </a:p>
        <a:p>
          <a:pPr marL="228600" lvl="2" indent="-114300" algn="l" defTabSz="666750">
            <a:lnSpc>
              <a:spcPct val="90000"/>
            </a:lnSpc>
            <a:spcBef>
              <a:spcPct val="0"/>
            </a:spcBef>
            <a:spcAft>
              <a:spcPct val="15000"/>
            </a:spcAft>
            <a:buChar char="•"/>
          </a:pPr>
          <a:r>
            <a:rPr lang="en-US" sz="1500" kern="1200" dirty="0"/>
            <a:t>Also, to qualify for most, you need a good credit score, which many do not have due to their student loan debts.</a:t>
          </a:r>
        </a:p>
        <a:p>
          <a:pPr marL="228600" lvl="2" indent="-114300" algn="l" defTabSz="666750">
            <a:lnSpc>
              <a:spcPct val="90000"/>
            </a:lnSpc>
            <a:spcBef>
              <a:spcPct val="0"/>
            </a:spcBef>
            <a:spcAft>
              <a:spcPct val="15000"/>
            </a:spcAft>
            <a:buFont typeface="Arial" panose="020B0604020202020204" pitchFamily="34" charset="0"/>
            <a:buChar char="•"/>
          </a:pPr>
          <a:r>
            <a:rPr lang="en-US" sz="1500" kern="1200" dirty="0"/>
            <a:t>Roughly 20 – 50% of borrowers who apply for refinance are approved.12 </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t>529 Contribution Assistance </a:t>
          </a:r>
        </a:p>
        <a:p>
          <a:pPr marL="228600" lvl="2" indent="-114300" algn="l" defTabSz="666750">
            <a:lnSpc>
              <a:spcPct val="90000"/>
            </a:lnSpc>
            <a:spcBef>
              <a:spcPct val="0"/>
            </a:spcBef>
            <a:spcAft>
              <a:spcPct val="15000"/>
            </a:spcAft>
            <a:buFont typeface="Wingdings" panose="05000000000000000000" pitchFamily="2" charset="2"/>
            <a:buChar char="§"/>
          </a:pPr>
          <a:r>
            <a:rPr lang="en-US" sz="1500" kern="1200" dirty="0"/>
            <a:t>Employer contributes to employees 529. Can be offered alongside Student Loan Repayment Program to capture larger population.</a:t>
          </a:r>
        </a:p>
      </dsp:txBody>
      <dsp:txXfrm>
        <a:off x="0" y="354198"/>
        <a:ext cx="10461336" cy="3213000"/>
      </dsp:txXfrm>
    </dsp:sp>
    <dsp:sp modelId="{EDC8AE56-4BEA-4423-AA82-AA27FEF81D80}">
      <dsp:nvSpPr>
        <dsp:cNvPr id="0" name=""/>
        <dsp:cNvSpPr/>
      </dsp:nvSpPr>
      <dsp:spPr>
        <a:xfrm>
          <a:off x="523066" y="132798"/>
          <a:ext cx="7322935" cy="4428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790" tIns="0" rIns="276790" bIns="0" numCol="1" spcCol="1270" anchor="ctr" anchorCtr="0">
          <a:noAutofit/>
        </a:bodyPr>
        <a:lstStyle/>
        <a:p>
          <a:pPr marL="0" lvl="0" indent="0" algn="l" defTabSz="666750">
            <a:lnSpc>
              <a:spcPct val="90000"/>
            </a:lnSpc>
            <a:spcBef>
              <a:spcPct val="0"/>
            </a:spcBef>
            <a:spcAft>
              <a:spcPct val="35000"/>
            </a:spcAft>
            <a:buNone/>
          </a:pPr>
          <a:r>
            <a:rPr lang="en-US" sz="1500" b="1" kern="1200" dirty="0"/>
            <a:t>Different Programs Available</a:t>
          </a:r>
          <a:endParaRPr lang="en-US" sz="1500" kern="1200" dirty="0"/>
        </a:p>
      </dsp:txBody>
      <dsp:txXfrm>
        <a:off x="544682" y="154414"/>
        <a:ext cx="7279703" cy="399568"/>
      </dsp:txXfrm>
    </dsp:sp>
    <dsp:sp modelId="{236C3FDD-EA19-4B5E-8FDC-B8EB6F20F84E}">
      <dsp:nvSpPr>
        <dsp:cNvPr id="0" name=""/>
        <dsp:cNvSpPr/>
      </dsp:nvSpPr>
      <dsp:spPr>
        <a:xfrm>
          <a:off x="0" y="3869599"/>
          <a:ext cx="10461336" cy="614250"/>
        </a:xfrm>
        <a:prstGeom prst="rect">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1916" tIns="312420" rIns="811916" bIns="106680"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t>Student loan repayment programs  - Employer makes contributions to employees student loan.</a:t>
          </a:r>
        </a:p>
      </dsp:txBody>
      <dsp:txXfrm>
        <a:off x="0" y="3869599"/>
        <a:ext cx="10461336" cy="614250"/>
      </dsp:txXfrm>
    </dsp:sp>
    <dsp:sp modelId="{B772F8DB-A489-48DA-820F-74203EA2D280}">
      <dsp:nvSpPr>
        <dsp:cNvPr id="0" name=""/>
        <dsp:cNvSpPr/>
      </dsp:nvSpPr>
      <dsp:spPr>
        <a:xfrm>
          <a:off x="523066" y="3648199"/>
          <a:ext cx="7322935" cy="4428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790" tIns="0" rIns="276790" bIns="0" numCol="1" spcCol="1270" anchor="ctr" anchorCtr="0">
          <a:noAutofit/>
        </a:bodyPr>
        <a:lstStyle/>
        <a:p>
          <a:pPr marL="0" lvl="0" indent="0" algn="l" defTabSz="666750">
            <a:lnSpc>
              <a:spcPct val="90000"/>
            </a:lnSpc>
            <a:spcBef>
              <a:spcPct val="0"/>
            </a:spcBef>
            <a:spcAft>
              <a:spcPct val="35000"/>
            </a:spcAft>
            <a:buNone/>
          </a:pPr>
          <a:r>
            <a:rPr lang="en-US" sz="1500" b="1" kern="1200" dirty="0"/>
            <a:t>Newest and hot off the presses…</a:t>
          </a:r>
        </a:p>
      </dsp:txBody>
      <dsp:txXfrm>
        <a:off x="544682" y="3669815"/>
        <a:ext cx="7279703"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6B2C9-F6A1-414E-A7EE-4F5A34D65D36}">
      <dsp:nvSpPr>
        <dsp:cNvPr id="0" name=""/>
        <dsp:cNvSpPr/>
      </dsp:nvSpPr>
      <dsp:spPr>
        <a:xfrm>
          <a:off x="5655" y="994729"/>
          <a:ext cx="2893028" cy="396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t>HOW IT WORKS</a:t>
          </a:r>
        </a:p>
      </dsp:txBody>
      <dsp:txXfrm>
        <a:off x="5655" y="994729"/>
        <a:ext cx="2893028" cy="396000"/>
      </dsp:txXfrm>
    </dsp:sp>
    <dsp:sp modelId="{DCC3A3AF-EA0C-4CBD-A5F8-51147D55AB4C}">
      <dsp:nvSpPr>
        <dsp:cNvPr id="0" name=""/>
        <dsp:cNvSpPr/>
      </dsp:nvSpPr>
      <dsp:spPr>
        <a:xfrm>
          <a:off x="2898684" y="153229"/>
          <a:ext cx="578605" cy="2079000"/>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A529B09-4BD1-4FFA-8418-FDBF95483B26}">
      <dsp:nvSpPr>
        <dsp:cNvPr id="0" name=""/>
        <dsp:cNvSpPr/>
      </dsp:nvSpPr>
      <dsp:spPr>
        <a:xfrm>
          <a:off x="3708732" y="153229"/>
          <a:ext cx="7869037" cy="207900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The Employer sets parameters – participation &amp; eligibility criteria, contribution amount and frequency of payment</a:t>
          </a:r>
        </a:p>
        <a:p>
          <a:pPr marL="228600" lvl="1" indent="-228600" algn="l" defTabSz="889000">
            <a:lnSpc>
              <a:spcPct val="90000"/>
            </a:lnSpc>
            <a:spcBef>
              <a:spcPct val="0"/>
            </a:spcBef>
            <a:spcAft>
              <a:spcPct val="15000"/>
            </a:spcAft>
            <a:buChar char="•"/>
          </a:pPr>
          <a:r>
            <a:rPr lang="en-US" sz="2000" kern="1200" dirty="0"/>
            <a:t>Repayment Processor creates data file and contact employees via email and enrolls them in program.</a:t>
          </a:r>
        </a:p>
        <a:p>
          <a:pPr marL="228600" lvl="1" indent="-228600" algn="l" defTabSz="889000">
            <a:lnSpc>
              <a:spcPct val="90000"/>
            </a:lnSpc>
            <a:spcBef>
              <a:spcPct val="0"/>
            </a:spcBef>
            <a:spcAft>
              <a:spcPct val="15000"/>
            </a:spcAft>
            <a:buChar char="•"/>
          </a:pPr>
          <a:r>
            <a:rPr lang="en-US" sz="2000" kern="1200" dirty="0"/>
            <a:t>Employer confirms employee status before payments are made.</a:t>
          </a:r>
        </a:p>
        <a:p>
          <a:pPr marL="228600" lvl="1" indent="-228600" algn="l" defTabSz="889000">
            <a:lnSpc>
              <a:spcPct val="90000"/>
            </a:lnSpc>
            <a:spcBef>
              <a:spcPct val="0"/>
            </a:spcBef>
            <a:spcAft>
              <a:spcPct val="15000"/>
            </a:spcAft>
            <a:buChar char="•"/>
          </a:pPr>
          <a:r>
            <a:rPr lang="en-US" sz="2000" kern="1200" dirty="0"/>
            <a:t>Repayment Program pulls funds from employer and feeds to student loan</a:t>
          </a:r>
        </a:p>
        <a:p>
          <a:pPr marL="228600" lvl="1" indent="-228600" algn="l" defTabSz="889000">
            <a:lnSpc>
              <a:spcPct val="90000"/>
            </a:lnSpc>
            <a:spcBef>
              <a:spcPct val="0"/>
            </a:spcBef>
            <a:spcAft>
              <a:spcPct val="15000"/>
            </a:spcAft>
            <a:buChar char="•"/>
          </a:pPr>
          <a:r>
            <a:rPr lang="en-US" sz="2000" kern="1200" dirty="0"/>
            <a:t>Repayment Program provides reporting to employer</a:t>
          </a:r>
        </a:p>
      </dsp:txBody>
      <dsp:txXfrm>
        <a:off x="3708732" y="153229"/>
        <a:ext cx="7869037" cy="2079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D113DE-65FA-4732-BD7C-5571D1F9A457}" type="datetimeFigureOut">
              <a:rPr lang="en-US" smtClean="0"/>
              <a:t>4/2/2019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9BF94B6-EA26-4FB2-927C-177461DDEDDD}" type="slidenum">
              <a:rPr lang="en-US" smtClean="0"/>
              <a:t>‹#›</a:t>
            </a:fld>
            <a:endParaRPr lang="en-US" dirty="0"/>
          </a:p>
        </p:txBody>
      </p:sp>
    </p:spTree>
    <p:extLst>
      <p:ext uri="{BB962C8B-B14F-4D97-AF65-F5344CB8AC3E}">
        <p14:creationId xmlns:p14="http://schemas.microsoft.com/office/powerpoint/2010/main" val="232650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news.gallup.com/businessjournal/191459/millennials-job-hopping-generation.aspx" TargetMode="External"/><Relationship Id="rId7" Type="http://schemas.openxmlformats.org/officeDocument/2006/relationships/hyperlink" Target="http://www.usnews.com/education/best-colleges/paying-for-college/articles/2014/12/15/private-loan-refinancing-carries-risk-reward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qz.com/879914/to-put-their-grandkis-through-college-americans-over-60-now-have-67-billion-in-student-debt" TargetMode="External"/><Relationship Id="rId5" Type="http://schemas.openxmlformats.org/officeDocument/2006/relationships/hyperlink" Target="http://www.cbsnews.com/news/congrats-class-of-2016-youre-the-most-indebted-yet/" TargetMode="External"/><Relationship Id="rId4" Type="http://schemas.openxmlformats.org/officeDocument/2006/relationships/hyperlink" Target="http://ticas.org/sites/default/files/pub_files/Debt_Facts_and_Sources.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F94B6-EA26-4FB2-927C-177461DDEDDD}" type="slidenum">
              <a:rPr lang="en-US" smtClean="0"/>
              <a:t>1</a:t>
            </a:fld>
            <a:endParaRPr lang="en-US" dirty="0"/>
          </a:p>
        </p:txBody>
      </p:sp>
    </p:spTree>
    <p:extLst>
      <p:ext uri="{BB962C8B-B14F-4D97-AF65-F5344CB8AC3E}">
        <p14:creationId xmlns:p14="http://schemas.microsoft.com/office/powerpoint/2010/main" val="811279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Wellness  - Align company values around creating a more financially strong workforce and alleviate a major source of workplace stress.</a:t>
            </a:r>
          </a:p>
          <a:p>
            <a:endParaRPr lang="en-US" dirty="0"/>
          </a:p>
          <a:p>
            <a:r>
              <a:rPr lang="en-US" dirty="0"/>
              <a:t>40% of employees believe the burden of repaying student loans affects their health, per The American Student Assistance group.</a:t>
            </a:r>
            <a:r>
              <a:rPr lang="en-US" dirty="0">
                <a:cs typeface="Andalus" panose="02020603050405020304" pitchFamily="18" charset="-78"/>
              </a:rPr>
              <a:t> </a:t>
            </a:r>
          </a:p>
          <a:p>
            <a:endParaRPr lang="en-US" dirty="0">
              <a:cs typeface="Andalus" panose="02020603050405020304" pitchFamily="18" charset="-78"/>
            </a:endParaRPr>
          </a:p>
          <a:p>
            <a:r>
              <a:rPr lang="en-US" dirty="0">
                <a:cs typeface="Andalus" panose="02020603050405020304" pitchFamily="18" charset="-78"/>
              </a:rPr>
              <a:t>57% of millennials surveyed cited loan debt as a major stress affecting their productivity. </a:t>
            </a:r>
          </a:p>
          <a:p>
            <a:r>
              <a:rPr lang="en-US" dirty="0"/>
              <a:t>18-24 yrs. old's ranked program value above medical and 401k 2</a:t>
            </a:r>
            <a:r>
              <a:rPr lang="en-US" baseline="30000" dirty="0"/>
              <a:t>nd</a:t>
            </a:r>
            <a:r>
              <a:rPr lang="en-US" dirty="0"/>
              <a:t> only to PTO</a:t>
            </a:r>
          </a:p>
          <a:p>
            <a:r>
              <a:rPr lang="en-US" dirty="0"/>
              <a:t>Pollfish found that 23% would gladly give up healthcare benefits for student loan repayment benefits</a:t>
            </a:r>
          </a:p>
          <a:p>
            <a:r>
              <a:rPr lang="en-US" dirty="0"/>
              <a:t>46% would relinquish paid time off and 33% would do same for retirement benefits.</a:t>
            </a:r>
          </a:p>
          <a:p>
            <a:r>
              <a:rPr lang="en-US" dirty="0"/>
              <a:t>53% say they would take pay cut.</a:t>
            </a:r>
          </a:p>
          <a:p>
            <a:endParaRPr lang="en-US" dirty="0"/>
          </a:p>
        </p:txBody>
      </p:sp>
      <p:sp>
        <p:nvSpPr>
          <p:cNvPr id="4" name="Slide Number Placeholder 3"/>
          <p:cNvSpPr>
            <a:spLocks noGrp="1"/>
          </p:cNvSpPr>
          <p:nvPr>
            <p:ph type="sldNum" sz="quarter" idx="10"/>
          </p:nvPr>
        </p:nvSpPr>
        <p:spPr/>
        <p:txBody>
          <a:bodyPr/>
          <a:lstStyle/>
          <a:p>
            <a:fld id="{49BF94B6-EA26-4FB2-927C-177461DDEDDD}" type="slidenum">
              <a:rPr lang="en-US" smtClean="0"/>
              <a:t>10</a:t>
            </a:fld>
            <a:endParaRPr lang="en-US" dirty="0"/>
          </a:p>
        </p:txBody>
      </p:sp>
    </p:spTree>
    <p:extLst>
      <p:ext uri="{BB962C8B-B14F-4D97-AF65-F5344CB8AC3E}">
        <p14:creationId xmlns:p14="http://schemas.microsoft.com/office/powerpoint/2010/main" val="51787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F94B6-EA26-4FB2-927C-177461DDEDDD}" type="slidenum">
              <a:rPr lang="en-US" smtClean="0"/>
              <a:t>11</a:t>
            </a:fld>
            <a:endParaRPr lang="en-US" dirty="0"/>
          </a:p>
        </p:txBody>
      </p:sp>
    </p:spTree>
    <p:extLst>
      <p:ext uri="{BB962C8B-B14F-4D97-AF65-F5344CB8AC3E}">
        <p14:creationId xmlns:p14="http://schemas.microsoft.com/office/powerpoint/2010/main" val="3048870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IT WORKS</a:t>
            </a:r>
          </a:p>
          <a:p>
            <a:r>
              <a:rPr lang="en-US" dirty="0"/>
              <a:t>	The Employer sets parameters – participation requirement, eligibility criteria, contribution amount and </a:t>
            </a:r>
          </a:p>
          <a:p>
            <a:r>
              <a:rPr lang="en-US" dirty="0"/>
              <a:t>	frequency of payment</a:t>
            </a:r>
          </a:p>
          <a:p>
            <a:r>
              <a:rPr lang="en-US" dirty="0"/>
              <a:t>	Repayment Processor creates data file and contact employees via email and enrolls them in program.</a:t>
            </a:r>
          </a:p>
          <a:p>
            <a:r>
              <a:rPr lang="en-US" dirty="0"/>
              <a:t>	Employer confirms employee status before payments are made.</a:t>
            </a:r>
          </a:p>
          <a:p>
            <a:r>
              <a:rPr lang="en-US" dirty="0"/>
              <a:t>	Repayment Program pulls funds from employer and feeds to student loan</a:t>
            </a:r>
          </a:p>
          <a:p>
            <a:r>
              <a:rPr lang="en-US" dirty="0"/>
              <a:t>	Repayment Program provides reporting to employer.</a:t>
            </a:r>
          </a:p>
          <a:p>
            <a:endParaRPr lang="en-US" dirty="0"/>
          </a:p>
        </p:txBody>
      </p:sp>
      <p:sp>
        <p:nvSpPr>
          <p:cNvPr id="4" name="Slide Number Placeholder 3"/>
          <p:cNvSpPr>
            <a:spLocks noGrp="1"/>
          </p:cNvSpPr>
          <p:nvPr>
            <p:ph type="sldNum" sz="quarter" idx="10"/>
          </p:nvPr>
        </p:nvSpPr>
        <p:spPr/>
        <p:txBody>
          <a:bodyPr/>
          <a:lstStyle/>
          <a:p>
            <a:fld id="{49BF94B6-EA26-4FB2-927C-177461DDEDDD}" type="slidenum">
              <a:rPr lang="en-US" smtClean="0"/>
              <a:t>12</a:t>
            </a:fld>
            <a:endParaRPr lang="en-US" dirty="0"/>
          </a:p>
        </p:txBody>
      </p:sp>
    </p:spTree>
    <p:extLst>
      <p:ext uri="{BB962C8B-B14F-4D97-AF65-F5344CB8AC3E}">
        <p14:creationId xmlns:p14="http://schemas.microsoft.com/office/powerpoint/2010/main" val="33493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 good idea of recruitment, training and onboarding costs will also allow the employer to determine the decrease in turnover necessary to pay for the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Employers need to survey employee population.  General % is 25-35% of ee’s have student loan debt.  Most employers do not know their employee population that has student debt.  In fact, employers would be surprised that this is not just a millennial issue.  Though just 25 – 35% of US employees have student loan debt,  companies that implement this benefit tend to have a higher percentage as we are usually targeting white collar groups.  When setting up a program for the first time, employers should poll their employees to get a good picture of the number of employees with student loan debt.  Almost 100% of those offered this benefit, and carry student loan debt, will participate in the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10"/>
          </p:nvPr>
        </p:nvSpPr>
        <p:spPr/>
        <p:txBody>
          <a:bodyPr/>
          <a:lstStyle/>
          <a:p>
            <a:fld id="{49BF94B6-EA26-4FB2-927C-177461DDEDDD}" type="slidenum">
              <a:rPr lang="en-US" smtClean="0"/>
              <a:t>13</a:t>
            </a:fld>
            <a:endParaRPr lang="en-US" dirty="0"/>
          </a:p>
        </p:txBody>
      </p:sp>
    </p:spTree>
    <p:extLst>
      <p:ext uri="{BB962C8B-B14F-4D97-AF65-F5344CB8AC3E}">
        <p14:creationId xmlns:p14="http://schemas.microsoft.com/office/powerpoint/2010/main" val="3137942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F94B6-EA26-4FB2-927C-177461DDEDDD}" type="slidenum">
              <a:rPr lang="en-US" smtClean="0"/>
              <a:t>15</a:t>
            </a:fld>
            <a:endParaRPr lang="en-US" dirty="0"/>
          </a:p>
        </p:txBody>
      </p:sp>
    </p:spTree>
    <p:extLst>
      <p:ext uri="{BB962C8B-B14F-4D97-AF65-F5344CB8AC3E}">
        <p14:creationId xmlns:p14="http://schemas.microsoft.com/office/powerpoint/2010/main" val="2756926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F94B6-EA26-4FB2-927C-177461DDEDDD}" type="slidenum">
              <a:rPr lang="en-US" smtClean="0"/>
              <a:t>16</a:t>
            </a:fld>
            <a:endParaRPr lang="en-US" dirty="0"/>
          </a:p>
        </p:txBody>
      </p:sp>
    </p:spTree>
    <p:extLst>
      <p:ext uri="{BB962C8B-B14F-4D97-AF65-F5344CB8AC3E}">
        <p14:creationId xmlns:p14="http://schemas.microsoft.com/office/powerpoint/2010/main" val="2560277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Competition – Fair amount of companies but some have come and gone.  Many look to Nelnet to help them through the process of loan verification and payment applications..</a:t>
            </a:r>
          </a:p>
          <a:p>
            <a:r>
              <a:rPr lang="en-US" dirty="0"/>
              <a:t>Some competitors charge per eligible, not enrolled.</a:t>
            </a:r>
          </a:p>
          <a:p>
            <a:r>
              <a:rPr lang="en-US" dirty="0"/>
              <a:t>We also offer loan refinancing and consolidation.</a:t>
            </a:r>
          </a:p>
          <a:p>
            <a:endParaRPr lang="en-US" dirty="0"/>
          </a:p>
          <a:p>
            <a:r>
              <a:rPr lang="en-US" dirty="0"/>
              <a:t>Plan Differences</a:t>
            </a:r>
          </a:p>
          <a:p>
            <a:r>
              <a:rPr lang="en-US" dirty="0"/>
              <a:t>Tuition IO – Service 2300 loan processors. defaults to highest interest rate. Pays one at a time.  Can extend benefit to immediate family. Offers refinancing.</a:t>
            </a:r>
          </a:p>
          <a:p>
            <a:r>
              <a:rPr lang="en-US" dirty="0"/>
              <a:t>Peanut Butter, </a:t>
            </a:r>
          </a:p>
          <a:p>
            <a:r>
              <a:rPr lang="en-US" dirty="0"/>
              <a:t>Gradifi,</a:t>
            </a:r>
          </a:p>
          <a:p>
            <a:r>
              <a:rPr lang="en-US" dirty="0"/>
              <a:t>Sofi – refinance loans - </a:t>
            </a:r>
          </a:p>
          <a:p>
            <a:r>
              <a:rPr lang="en-US" dirty="0"/>
              <a:t>EdAssist, </a:t>
            </a:r>
          </a:p>
          <a:p>
            <a:r>
              <a:rPr lang="en-US" dirty="0"/>
              <a:t>CommonBond – Does not allow payment to multiple loans, </a:t>
            </a:r>
          </a:p>
          <a:p>
            <a:r>
              <a:rPr lang="en-US" dirty="0"/>
              <a:t>Student Loan Genius </a:t>
            </a:r>
          </a:p>
          <a:p>
            <a:r>
              <a:rPr lang="en-US" dirty="0"/>
              <a:t>BenefitEd – only 4 that process federal loans.</a:t>
            </a:r>
          </a:p>
        </p:txBody>
      </p:sp>
      <p:sp>
        <p:nvSpPr>
          <p:cNvPr id="4" name="Slide Number Placeholder 3"/>
          <p:cNvSpPr>
            <a:spLocks noGrp="1"/>
          </p:cNvSpPr>
          <p:nvPr>
            <p:ph type="sldNum" sz="quarter" idx="10"/>
          </p:nvPr>
        </p:nvSpPr>
        <p:spPr/>
        <p:txBody>
          <a:bodyPr/>
          <a:lstStyle/>
          <a:p>
            <a:fld id="{49BF94B6-EA26-4FB2-927C-177461DDEDDD}" type="slidenum">
              <a:rPr lang="en-US" smtClean="0"/>
              <a:t>18</a:t>
            </a:fld>
            <a:endParaRPr lang="en-US" dirty="0"/>
          </a:p>
        </p:txBody>
      </p:sp>
    </p:spTree>
    <p:extLst>
      <p:ext uri="{BB962C8B-B14F-4D97-AF65-F5344CB8AC3E}">
        <p14:creationId xmlns:p14="http://schemas.microsoft.com/office/powerpoint/2010/main" val="3324929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DISCRIMINATION – Not governed by ERISA. Employers can discriminate at will.  Offer to group of employees, individually, and at any amount or frequency with no caps.  </a:t>
            </a:r>
          </a:p>
          <a:p>
            <a:endParaRPr lang="en-US" sz="1200" dirty="0"/>
          </a:p>
          <a:p>
            <a:r>
              <a:rPr lang="en-US" sz="1200" b="1" i="0" kern="1200" dirty="0">
                <a:solidFill>
                  <a:schemeClr val="tx1"/>
                </a:solidFill>
                <a:effectLst/>
                <a:latin typeface="+mn-lt"/>
                <a:ea typeface="+mn-ea"/>
                <a:cs typeface="+mn-cs"/>
              </a:rPr>
              <a:t>HR 795</a:t>
            </a:r>
          </a:p>
          <a:p>
            <a:r>
              <a:rPr lang="en-US" sz="1200" b="1" i="0" kern="1200" dirty="0">
                <a:solidFill>
                  <a:schemeClr val="tx1"/>
                </a:solidFill>
                <a:effectLst/>
                <a:latin typeface="+mn-lt"/>
                <a:ea typeface="+mn-ea"/>
                <a:cs typeface="+mn-cs"/>
              </a:rPr>
              <a:t>Introduced in House (02/01/2017)</a:t>
            </a:r>
          </a:p>
          <a:p>
            <a:r>
              <a:rPr lang="en-US" sz="1200" b="1" i="0" kern="1200" dirty="0">
                <a:solidFill>
                  <a:schemeClr val="tx1"/>
                </a:solidFill>
                <a:effectLst/>
                <a:latin typeface="+mn-lt"/>
                <a:ea typeface="+mn-ea"/>
                <a:cs typeface="+mn-cs"/>
              </a:rPr>
              <a:t>Employer Participation in Student Loan Assistance Act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bill amends the Internal Revenue Code to extend the tax exclusion for employer-provided educational assistance to include payments of qualified education loans by an employer to either an employee or a lender.</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HR 2551:</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Introduced in House (05/19/2017)</a:t>
            </a:r>
          </a:p>
          <a:p>
            <a:r>
              <a:rPr lang="en-US" sz="1200" b="1" i="0" kern="1200" dirty="0">
                <a:solidFill>
                  <a:schemeClr val="tx1"/>
                </a:solidFill>
                <a:effectLst/>
                <a:latin typeface="+mn-lt"/>
                <a:ea typeface="+mn-ea"/>
                <a:cs typeface="+mn-cs"/>
              </a:rPr>
              <a:t>Student Loan Debt Relief Act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bill amends the Internal Revenue Code, with respect to the tax treatment of student loan payments, to: (1) expand the tax exclusion for employer-provided educational assistance programs to include an employer's payment of any qualified education loan incurred by an employee; (2) increase the maximum amount that may be excluded from the gross income of an employee under employer-provided educational assistance programs; and (3) increase the maximum deduction and the income limitation for the deduction for interest on education loans.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BF94B6-EA26-4FB2-927C-177461DDEDDD}" type="slidenum">
              <a:rPr lang="en-US" smtClean="0"/>
              <a:t>19</a:t>
            </a:fld>
            <a:endParaRPr lang="en-US" dirty="0"/>
          </a:p>
        </p:txBody>
      </p:sp>
    </p:spTree>
    <p:extLst>
      <p:ext uri="{BB962C8B-B14F-4D97-AF65-F5344CB8AC3E}">
        <p14:creationId xmlns:p14="http://schemas.microsoft.com/office/powerpoint/2010/main" val="3932937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1. </a:t>
            </a:r>
            <a:r>
              <a:rPr lang="en-US" dirty="0"/>
              <a:t> Bureau of Labor Statistics. https://www.bls.gov/news.release/pdf/empsit.pdf</a:t>
            </a:r>
            <a:endParaRPr lang="en-US" dirty="0">
              <a:hlinkClick r:id="rId3"/>
            </a:endParaRPr>
          </a:p>
          <a:p>
            <a:r>
              <a:rPr lang="en-US" dirty="0">
                <a:hlinkClick r:id="rId3"/>
              </a:rPr>
              <a:t>2, 9. http://news.gallup.com/businessjournal/191459/millennials-job-hopping-generation.aspx</a:t>
            </a:r>
            <a:endParaRPr lang="en-US" dirty="0"/>
          </a:p>
          <a:p>
            <a:r>
              <a:rPr lang="en-US" dirty="0"/>
              <a:t>6. </a:t>
            </a:r>
            <a:r>
              <a:rPr lang="en-US" dirty="0">
                <a:hlinkClick r:id="rId4"/>
              </a:rPr>
              <a:t>http://ticas.org/sites/default/files/pub_files/Debt_Facts_and_Sources.pdf</a:t>
            </a:r>
            <a:r>
              <a:rPr lang="en-US" dirty="0"/>
              <a:t> </a:t>
            </a:r>
          </a:p>
          <a:p>
            <a:r>
              <a:rPr lang="en-US" dirty="0"/>
              <a:t>7. </a:t>
            </a:r>
            <a:r>
              <a:rPr lang="en-US" dirty="0">
                <a:hlinkClick r:id="rId5"/>
              </a:rPr>
              <a:t>http://www.cbsnews.com/news/congrats-class-of-2016-youre-the-most-indebted-yet/</a:t>
            </a:r>
            <a:endParaRPr lang="en-US" dirty="0"/>
          </a:p>
          <a:p>
            <a:r>
              <a:rPr lang="en-US" dirty="0"/>
              <a:t>8. </a:t>
            </a:r>
            <a:r>
              <a:rPr lang="en-US" dirty="0">
                <a:hlinkClick r:id="rId6"/>
              </a:rPr>
              <a:t>https://qz.com/879914/to-put-their-grandkis-through-college-americans-over-60-now-have-67-billion-in-student-debt</a:t>
            </a:r>
            <a:r>
              <a:rPr lang="en-US" dirty="0"/>
              <a:t>/.  </a:t>
            </a:r>
          </a:p>
          <a:p>
            <a:endParaRPr lang="en-US" dirty="0"/>
          </a:p>
          <a:p>
            <a:r>
              <a:rPr lang="en-US" dirty="0"/>
              <a:t>12. Andrew Josuweit, CEO Of Student Loan Hero – </a:t>
            </a:r>
            <a:r>
              <a:rPr lang="en-US" dirty="0">
                <a:hlinkClick r:id="rId7"/>
              </a:rPr>
              <a:t>www.usnews.com/education/best-colleges/paying-for-college/articles/2014/12/15/private-loan-refinancing-carries-risk-rewards</a:t>
            </a:r>
            <a:endParaRPr lang="en-US" dirty="0"/>
          </a:p>
          <a:p>
            <a:endParaRPr lang="en-US" dirty="0"/>
          </a:p>
        </p:txBody>
      </p:sp>
      <p:sp>
        <p:nvSpPr>
          <p:cNvPr id="4" name="Slide Number Placeholder 3"/>
          <p:cNvSpPr>
            <a:spLocks noGrp="1"/>
          </p:cNvSpPr>
          <p:nvPr>
            <p:ph type="sldNum" sz="quarter" idx="10"/>
          </p:nvPr>
        </p:nvSpPr>
        <p:spPr/>
        <p:txBody>
          <a:bodyPr/>
          <a:lstStyle/>
          <a:p>
            <a:fld id="{49BF94B6-EA26-4FB2-927C-177461DDEDDD}" type="slidenum">
              <a:rPr lang="en-US" smtClean="0"/>
              <a:t>21</a:t>
            </a:fld>
            <a:endParaRPr lang="en-US" dirty="0"/>
          </a:p>
        </p:txBody>
      </p:sp>
    </p:spTree>
    <p:extLst>
      <p:ext uri="{BB962C8B-B14F-4D97-AF65-F5344CB8AC3E}">
        <p14:creationId xmlns:p14="http://schemas.microsoft.com/office/powerpoint/2010/main" val="282894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989013"/>
            <a:ext cx="5578475" cy="3138487"/>
          </a:xfrm>
        </p:spPr>
      </p:sp>
      <p:sp>
        <p:nvSpPr>
          <p:cNvPr id="3" name="Notes Placeholder 2"/>
          <p:cNvSpPr>
            <a:spLocks noGrp="1"/>
          </p:cNvSpPr>
          <p:nvPr>
            <p:ph type="body" idx="1"/>
          </p:nvPr>
        </p:nvSpPr>
        <p:spPr/>
        <p:txBody>
          <a:bodyPr/>
          <a:lstStyle/>
          <a:p>
            <a:r>
              <a:rPr lang="en-US" dirty="0"/>
              <a:t>Job Skill Specialization:</a:t>
            </a:r>
          </a:p>
          <a:p>
            <a:r>
              <a:rPr lang="en-US" dirty="0"/>
              <a:t>	Increased specialization contributes to rising cost to train and utilize new employees</a:t>
            </a:r>
          </a:p>
          <a:p>
            <a:r>
              <a:rPr lang="en-US" dirty="0"/>
              <a:t>Competition in the marketplace: </a:t>
            </a:r>
          </a:p>
          <a:p>
            <a:r>
              <a:rPr lang="en-US" dirty="0"/>
              <a:t>	Establish reputation as an industry leader – fill positions quicker by offering targeted, differentiated benefit programs</a:t>
            </a:r>
          </a:p>
          <a:p>
            <a:r>
              <a:rPr lang="en-US" dirty="0"/>
              <a:t>Wave of new benefits: </a:t>
            </a:r>
          </a:p>
          <a:p>
            <a:r>
              <a:rPr lang="en-US" dirty="0"/>
              <a:t>	Nap breaks</a:t>
            </a:r>
          </a:p>
          <a:p>
            <a:r>
              <a:rPr lang="en-US" dirty="0"/>
              <a:t>	Dog Walking</a:t>
            </a:r>
          </a:p>
          <a:p>
            <a:r>
              <a:rPr lang="en-US" dirty="0"/>
              <a:t>	Workout Centers and laundry</a:t>
            </a:r>
          </a:p>
          <a:p>
            <a:r>
              <a:rPr lang="en-US" dirty="0"/>
              <a:t>	Free lunch</a:t>
            </a:r>
          </a:p>
          <a:p>
            <a:r>
              <a:rPr lang="en-US" dirty="0"/>
              <a:t>	Paid sabbaticals</a:t>
            </a:r>
          </a:p>
          <a:p>
            <a:r>
              <a:rPr lang="en-US" dirty="0"/>
              <a:t>	Flexible schedules</a:t>
            </a:r>
          </a:p>
          <a:p>
            <a:r>
              <a:rPr lang="en-US" dirty="0"/>
              <a:t>	telemedicine</a:t>
            </a:r>
          </a:p>
          <a:p>
            <a:r>
              <a:rPr lang="en-US" dirty="0"/>
              <a:t>	tuition reimbursement</a:t>
            </a:r>
          </a:p>
          <a:p>
            <a:r>
              <a:rPr lang="en-US" dirty="0"/>
              <a:t>	id theft</a:t>
            </a:r>
          </a:p>
          <a:p>
            <a:r>
              <a:rPr lang="en-US" dirty="0"/>
              <a:t>	Maternity/paternity leave’</a:t>
            </a:r>
          </a:p>
          <a:p>
            <a:r>
              <a:rPr lang="en-US" dirty="0"/>
              <a:t>	pet insurance, legal assistance</a:t>
            </a:r>
          </a:p>
          <a:p>
            <a:r>
              <a:rPr lang="en-US" dirty="0"/>
              <a:t>	student loan repayment assistance</a:t>
            </a:r>
          </a:p>
        </p:txBody>
      </p:sp>
      <p:sp>
        <p:nvSpPr>
          <p:cNvPr id="4" name="Slide Number Placeholder 3"/>
          <p:cNvSpPr>
            <a:spLocks noGrp="1"/>
          </p:cNvSpPr>
          <p:nvPr>
            <p:ph type="sldNum" sz="quarter" idx="10"/>
          </p:nvPr>
        </p:nvSpPr>
        <p:spPr/>
        <p:txBody>
          <a:bodyPr/>
          <a:lstStyle/>
          <a:p>
            <a:fld id="{49BF94B6-EA26-4FB2-927C-177461DDEDDD}" type="slidenum">
              <a:rPr lang="en-US" smtClean="0"/>
              <a:t>2</a:t>
            </a:fld>
            <a:endParaRPr lang="en-US" dirty="0"/>
          </a:p>
        </p:txBody>
      </p:sp>
    </p:spTree>
    <p:extLst>
      <p:ext uri="{BB962C8B-B14F-4D97-AF65-F5344CB8AC3E}">
        <p14:creationId xmlns:p14="http://schemas.microsoft.com/office/powerpoint/2010/main" val="311002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F94B6-EA26-4FB2-927C-177461DDEDDD}" type="slidenum">
              <a:rPr lang="en-US" smtClean="0"/>
              <a:t>3</a:t>
            </a:fld>
            <a:endParaRPr lang="en-US" dirty="0"/>
          </a:p>
        </p:txBody>
      </p:sp>
    </p:spTree>
    <p:extLst>
      <p:ext uri="{BB962C8B-B14F-4D97-AF65-F5344CB8AC3E}">
        <p14:creationId xmlns:p14="http://schemas.microsoft.com/office/powerpoint/2010/main" val="122943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Student Loan Payment is $351 a month for 20 – 30 year loan.</a:t>
            </a:r>
          </a:p>
          <a:p>
            <a:r>
              <a:rPr lang="en-US" dirty="0"/>
              <a:t> 25 – 35% of US Employees are dealing with Student Loan debt</a:t>
            </a:r>
          </a:p>
        </p:txBody>
      </p:sp>
      <p:sp>
        <p:nvSpPr>
          <p:cNvPr id="4" name="Slide Number Placeholder 3"/>
          <p:cNvSpPr>
            <a:spLocks noGrp="1"/>
          </p:cNvSpPr>
          <p:nvPr>
            <p:ph type="sldNum" sz="quarter" idx="10"/>
          </p:nvPr>
        </p:nvSpPr>
        <p:spPr/>
        <p:txBody>
          <a:bodyPr/>
          <a:lstStyle/>
          <a:p>
            <a:fld id="{49BF94B6-EA26-4FB2-927C-177461DDEDDD}" type="slidenum">
              <a:rPr lang="en-US" smtClean="0"/>
              <a:t>4</a:t>
            </a:fld>
            <a:endParaRPr lang="en-US" dirty="0"/>
          </a:p>
        </p:txBody>
      </p:sp>
    </p:spTree>
    <p:extLst>
      <p:ext uri="{BB962C8B-B14F-4D97-AF65-F5344CB8AC3E}">
        <p14:creationId xmlns:p14="http://schemas.microsoft.com/office/powerpoint/2010/main" val="383289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Brookings Institute found that most borrowers who left school owing move than $50,000 in student loans in 2010 had failed to pay down any of the debt four years later.  Instead, their balances had risen by 5% as interest accrued. That was about 5 million borrowers.  </a:t>
            </a:r>
          </a:p>
          <a:p>
            <a:endParaRPr lang="en-US" dirty="0"/>
          </a:p>
          <a:p>
            <a:r>
              <a:rPr lang="en-US" dirty="0"/>
              <a:t>More and more parents are taking on loans for their children.  Some because they want too, some because they have to because students are reaching max of their college loans quicker due to rising cost of higher education.</a:t>
            </a:r>
          </a:p>
          <a:p>
            <a:endParaRPr lang="en-US" dirty="0"/>
          </a:p>
          <a:p>
            <a:endParaRPr lang="en-US" dirty="0"/>
          </a:p>
        </p:txBody>
      </p:sp>
      <p:sp>
        <p:nvSpPr>
          <p:cNvPr id="4" name="Slide Number Placeholder 3"/>
          <p:cNvSpPr>
            <a:spLocks noGrp="1"/>
          </p:cNvSpPr>
          <p:nvPr>
            <p:ph type="sldNum" sz="quarter" idx="10"/>
          </p:nvPr>
        </p:nvSpPr>
        <p:spPr/>
        <p:txBody>
          <a:bodyPr/>
          <a:lstStyle/>
          <a:p>
            <a:fld id="{49BF94B6-EA26-4FB2-927C-177461DDEDDD}" type="slidenum">
              <a:rPr lang="en-US" smtClean="0"/>
              <a:t>5</a:t>
            </a:fld>
            <a:endParaRPr lang="en-US" dirty="0"/>
          </a:p>
        </p:txBody>
      </p:sp>
    </p:spTree>
    <p:extLst>
      <p:ext uri="{BB962C8B-B14F-4D97-AF65-F5344CB8AC3E}">
        <p14:creationId xmlns:p14="http://schemas.microsoft.com/office/powerpoint/2010/main" val="23750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F94B6-EA26-4FB2-927C-177461DDEDDD}" type="slidenum">
              <a:rPr lang="en-US" smtClean="0"/>
              <a:t>6</a:t>
            </a:fld>
            <a:endParaRPr lang="en-US" dirty="0"/>
          </a:p>
        </p:txBody>
      </p:sp>
    </p:spTree>
    <p:extLst>
      <p:ext uri="{BB962C8B-B14F-4D97-AF65-F5344CB8AC3E}">
        <p14:creationId xmlns:p14="http://schemas.microsoft.com/office/powerpoint/2010/main" val="339795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F94B6-EA26-4FB2-927C-177461DDEDDD}" type="slidenum">
              <a:rPr lang="en-US" smtClean="0"/>
              <a:t>7</a:t>
            </a:fld>
            <a:endParaRPr lang="en-US" dirty="0"/>
          </a:p>
        </p:txBody>
      </p:sp>
    </p:spTree>
    <p:extLst>
      <p:ext uri="{BB962C8B-B14F-4D97-AF65-F5344CB8AC3E}">
        <p14:creationId xmlns:p14="http://schemas.microsoft.com/office/powerpoint/2010/main" val="821969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F94B6-EA26-4FB2-927C-177461DDEDDD}" type="slidenum">
              <a:rPr lang="en-US" smtClean="0"/>
              <a:t>8</a:t>
            </a:fld>
            <a:endParaRPr lang="en-US" dirty="0"/>
          </a:p>
        </p:txBody>
      </p:sp>
    </p:spTree>
    <p:extLst>
      <p:ext uri="{BB962C8B-B14F-4D97-AF65-F5344CB8AC3E}">
        <p14:creationId xmlns:p14="http://schemas.microsoft.com/office/powerpoint/2010/main" val="2068592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companies don’t have a complete view of their total recruiting, training and lost productivity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 %age of salary to replace employee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Professional positions may use recruitment firm which impacts costs considerably.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PRODUCTIVITY – Can take 1 – 3 years before a new employee reaches max productivity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Current EE’s taking extra work, impacts their job satisfaction level.</a:t>
            </a:r>
          </a:p>
        </p:txBody>
      </p:sp>
      <p:sp>
        <p:nvSpPr>
          <p:cNvPr id="4" name="Slide Number Placeholder 3"/>
          <p:cNvSpPr>
            <a:spLocks noGrp="1"/>
          </p:cNvSpPr>
          <p:nvPr>
            <p:ph type="sldNum" sz="quarter" idx="10"/>
          </p:nvPr>
        </p:nvSpPr>
        <p:spPr/>
        <p:txBody>
          <a:bodyPr/>
          <a:lstStyle/>
          <a:p>
            <a:fld id="{49BF94B6-EA26-4FB2-927C-177461DDEDDD}" type="slidenum">
              <a:rPr lang="en-US" smtClean="0"/>
              <a:t>9</a:t>
            </a:fld>
            <a:endParaRPr lang="en-US" dirty="0"/>
          </a:p>
        </p:txBody>
      </p:sp>
    </p:spTree>
    <p:extLst>
      <p:ext uri="{BB962C8B-B14F-4D97-AF65-F5344CB8AC3E}">
        <p14:creationId xmlns:p14="http://schemas.microsoft.com/office/powerpoint/2010/main" val="4012025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61BEF0D-F0BB-DE4B-95CE-6DB70DBA9567}" type="datetimeFigureOut">
              <a:rPr lang="en-US" smtClean="0"/>
              <a:pPr/>
              <a:t>4/2/2019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57F1E4F-1CFF-5643-939E-217C01CDF56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7007384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241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4203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30233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4329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642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3976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9589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763975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848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434945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00321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302499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812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13333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80417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935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61BEF0D-F0BB-DE4B-95CE-6DB70DBA9567}" type="datetimeFigureOut">
              <a:rPr lang="en-US" smtClean="0"/>
              <a:pPr/>
              <a:t>4/2/2019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5124461"/>
      </p:ext>
    </p:extLst>
  </p:cSld>
  <p:clrMap bg1="lt1" tx1="dk1" bg2="lt2" tx2="dk2" accent1="accent1" accent2="accent2" accent3="accent3" accent4="accent4" accent5="accent5" accent6="accent6" hlink="hlink" folHlink="folHlink"/>
  <p:sldLayoutIdLst>
    <p:sldLayoutId id="2147485422" r:id="rId1"/>
    <p:sldLayoutId id="2147485423" r:id="rId2"/>
    <p:sldLayoutId id="2147485424" r:id="rId3"/>
    <p:sldLayoutId id="2147485425" r:id="rId4"/>
    <p:sldLayoutId id="2147485426" r:id="rId5"/>
    <p:sldLayoutId id="2147485427" r:id="rId6"/>
    <p:sldLayoutId id="2147485428" r:id="rId7"/>
    <p:sldLayoutId id="2147485429" r:id="rId8"/>
    <p:sldLayoutId id="2147485430" r:id="rId9"/>
    <p:sldLayoutId id="2147485431" r:id="rId10"/>
    <p:sldLayoutId id="2147485432" r:id="rId11"/>
    <p:sldLayoutId id="2147485433" r:id="rId12"/>
    <p:sldLayoutId id="2147485434" r:id="rId13"/>
    <p:sldLayoutId id="2147485435" r:id="rId14"/>
    <p:sldLayoutId id="2147485436" r:id="rId15"/>
    <p:sldLayoutId id="2147485437" r:id="rId16"/>
    <p:sldLayoutId id="2147485438"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e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www.eoi.es/blogs/tatianacasquero/2012/06/04/social-return-on-investment-sroi-to-measure-extra-financial-value/" TargetMode="External"/><Relationship Id="rId5" Type="http://schemas.openxmlformats.org/officeDocument/2006/relationships/image" Target="../media/image23.png"/><Relationship Id="rId4" Type="http://schemas.openxmlformats.org/officeDocument/2006/relationships/hyperlink" Target="http://c228online.wikispaces.com/Group+C+-+Group+Climat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ethical-dilemma.wikispaces.com/Court+Cases" TargetMode="External"/><Relationship Id="rId5" Type="http://schemas.openxmlformats.org/officeDocument/2006/relationships/image" Target="../media/image24.gif"/><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5869-CDE6-448A-93EC-648FEF058A82}"/>
              </a:ext>
            </a:extLst>
          </p:cNvPr>
          <p:cNvSpPr>
            <a:spLocks noGrp="1"/>
          </p:cNvSpPr>
          <p:nvPr>
            <p:ph type="ctrTitle"/>
          </p:nvPr>
        </p:nvSpPr>
        <p:spPr>
          <a:xfrm>
            <a:off x="2692398" y="576198"/>
            <a:ext cx="6815669" cy="3155700"/>
          </a:xfrm>
        </p:spPr>
        <p:txBody>
          <a:bodyPr>
            <a:noAutofit/>
          </a:bodyPr>
          <a:lstStyle/>
          <a:p>
            <a:r>
              <a:rPr lang="en-US" sz="4800" b="1" dirty="0"/>
              <a:t>Student Loan Repayment &amp; College Savings Plans for Recruitment &amp; Retention</a:t>
            </a:r>
          </a:p>
        </p:txBody>
      </p:sp>
      <p:sp>
        <p:nvSpPr>
          <p:cNvPr id="3" name="Subtitle 2">
            <a:extLst>
              <a:ext uri="{FF2B5EF4-FFF2-40B4-BE49-F238E27FC236}">
                <a16:creationId xmlns:a16="http://schemas.microsoft.com/office/drawing/2014/main" id="{014EDCFC-D67A-405F-83C7-70EBF232DA42}"/>
              </a:ext>
            </a:extLst>
          </p:cNvPr>
          <p:cNvSpPr>
            <a:spLocks noGrp="1"/>
          </p:cNvSpPr>
          <p:nvPr>
            <p:ph type="subTitle" idx="1"/>
          </p:nvPr>
        </p:nvSpPr>
        <p:spPr>
          <a:xfrm>
            <a:off x="956564" y="4553171"/>
            <a:ext cx="9755187" cy="1321535"/>
          </a:xfrm>
        </p:spPr>
        <p:txBody>
          <a:bodyPr/>
          <a:lstStyle/>
          <a:p>
            <a:r>
              <a:rPr lang="en-US" b="1" dirty="0">
                <a:solidFill>
                  <a:schemeClr val="tx1"/>
                </a:solidFill>
              </a:rPr>
              <a:t>Presented by Renee Kelly</a:t>
            </a:r>
          </a:p>
        </p:txBody>
      </p:sp>
    </p:spTree>
    <p:extLst>
      <p:ext uri="{BB962C8B-B14F-4D97-AF65-F5344CB8AC3E}">
        <p14:creationId xmlns:p14="http://schemas.microsoft.com/office/powerpoint/2010/main" val="1138294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39" name="Picture 29" descr="A brick wall&#10;&#10;Description generated with very high confidence">
            <a:extLst>
              <a:ext uri="{FF2B5EF4-FFF2-40B4-BE49-F238E27FC236}">
                <a16:creationId xmlns:a16="http://schemas.microsoft.com/office/drawing/2014/main" id="{5691BDF7-74ED-406A-8A22-22721EE5FB5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0" name="Group 31">
            <a:extLst>
              <a:ext uri="{FF2B5EF4-FFF2-40B4-BE49-F238E27FC236}">
                <a16:creationId xmlns:a16="http://schemas.microsoft.com/office/drawing/2014/main" id="{13544B1A-9E28-4189-AE12-8CDBA2C0FAF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33" name="Rectangle 32">
              <a:extLst>
                <a:ext uri="{FF2B5EF4-FFF2-40B4-BE49-F238E27FC236}">
                  <a16:creationId xmlns:a16="http://schemas.microsoft.com/office/drawing/2014/main" id="{2B6A25A0-6CD9-45B3-A42D-509D3E2F2CDA}"/>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34" name="Freeform 11">
              <a:extLst>
                <a:ext uri="{FF2B5EF4-FFF2-40B4-BE49-F238E27FC236}">
                  <a16:creationId xmlns:a16="http://schemas.microsoft.com/office/drawing/2014/main" id="{28AFC8E5-EE69-4EDA-9BAA-D9650668BFDD}"/>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5" name="Rectangle 34">
              <a:extLst>
                <a:ext uri="{FF2B5EF4-FFF2-40B4-BE49-F238E27FC236}">
                  <a16:creationId xmlns:a16="http://schemas.microsoft.com/office/drawing/2014/main" id="{F71EE848-149F-4FB9-B7EF-229308554FF8}"/>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0963A3C6-C207-4968-B4FF-E80F51C3479F}"/>
              </a:ext>
            </a:extLst>
          </p:cNvPr>
          <p:cNvSpPr txBox="1"/>
          <p:nvPr/>
        </p:nvSpPr>
        <p:spPr>
          <a:xfrm>
            <a:off x="685801" y="685800"/>
            <a:ext cx="10396882" cy="1151965"/>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400" b="1" cap="all" dirty="0">
                <a:solidFill>
                  <a:schemeClr val="accent1">
                    <a:lumMod val="75000"/>
                  </a:schemeClr>
                </a:solidFill>
                <a:latin typeface="+mj-lt"/>
                <a:ea typeface="+mj-ea"/>
                <a:cs typeface="+mj-cs"/>
              </a:rPr>
              <a:t>Employers Challenges with the </a:t>
            </a:r>
          </a:p>
          <a:p>
            <a:pPr algn="ctr" defTabSz="914400">
              <a:lnSpc>
                <a:spcPct val="90000"/>
              </a:lnSpc>
              <a:spcBef>
                <a:spcPct val="0"/>
              </a:spcBef>
              <a:spcAft>
                <a:spcPts val="600"/>
              </a:spcAft>
            </a:pPr>
            <a:r>
              <a:rPr lang="en-US" sz="3400" b="1" cap="all" dirty="0">
                <a:solidFill>
                  <a:schemeClr val="accent1">
                    <a:lumMod val="75000"/>
                  </a:schemeClr>
                </a:solidFill>
                <a:latin typeface="+mj-lt"/>
                <a:ea typeface="+mj-ea"/>
                <a:cs typeface="+mj-cs"/>
              </a:rPr>
              <a:t>New Employee Environment</a:t>
            </a:r>
          </a:p>
        </p:txBody>
      </p:sp>
      <p:graphicFrame>
        <p:nvGraphicFramePr>
          <p:cNvPr id="4" name="Diagram 3">
            <a:extLst>
              <a:ext uri="{FF2B5EF4-FFF2-40B4-BE49-F238E27FC236}">
                <a16:creationId xmlns:a16="http://schemas.microsoft.com/office/drawing/2014/main" id="{0F61B73F-AF91-4761-9B15-89851A95410E}"/>
              </a:ext>
            </a:extLst>
          </p:cNvPr>
          <p:cNvGraphicFramePr/>
          <p:nvPr>
            <p:extLst>
              <p:ext uri="{D42A27DB-BD31-4B8C-83A1-F6EECF244321}">
                <p14:modId xmlns:p14="http://schemas.microsoft.com/office/powerpoint/2010/main" val="135296900"/>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67182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63A3C6-C207-4968-B4FF-E80F51C3479F}"/>
              </a:ext>
            </a:extLst>
          </p:cNvPr>
          <p:cNvSpPr txBox="1"/>
          <p:nvPr/>
        </p:nvSpPr>
        <p:spPr>
          <a:xfrm>
            <a:off x="812800" y="247521"/>
            <a:ext cx="10461336" cy="1323439"/>
          </a:xfrm>
          <a:prstGeom prst="rect">
            <a:avLst/>
          </a:prstGeom>
          <a:noFill/>
        </p:spPr>
        <p:txBody>
          <a:bodyPr wrap="square" rtlCol="0">
            <a:spAutoFit/>
          </a:bodyPr>
          <a:lstStyle/>
          <a:p>
            <a:pPr algn="ctr"/>
            <a:r>
              <a:rPr lang="en-US" sz="4000" b="1" dirty="0">
                <a:solidFill>
                  <a:schemeClr val="accent1">
                    <a:lumMod val="75000"/>
                  </a:schemeClr>
                </a:solidFill>
              </a:rPr>
              <a:t>EMPLOYERS CHALLENGES WITH THE </a:t>
            </a:r>
          </a:p>
          <a:p>
            <a:pPr algn="ctr"/>
            <a:r>
              <a:rPr lang="en-US" sz="4000" b="1" dirty="0">
                <a:solidFill>
                  <a:schemeClr val="accent1">
                    <a:lumMod val="75000"/>
                  </a:schemeClr>
                </a:solidFill>
              </a:rPr>
              <a:t>NEW EMPLOYEE ENVIRONMENT</a:t>
            </a:r>
          </a:p>
        </p:txBody>
      </p:sp>
      <p:graphicFrame>
        <p:nvGraphicFramePr>
          <p:cNvPr id="4" name="Diagram 3">
            <a:extLst>
              <a:ext uri="{FF2B5EF4-FFF2-40B4-BE49-F238E27FC236}">
                <a16:creationId xmlns:a16="http://schemas.microsoft.com/office/drawing/2014/main" id="{5EF5B1EB-5D82-4FA7-8727-66B252AACB83}"/>
              </a:ext>
            </a:extLst>
          </p:cNvPr>
          <p:cNvGraphicFramePr/>
          <p:nvPr>
            <p:extLst>
              <p:ext uri="{D42A27DB-BD31-4B8C-83A1-F6EECF244321}">
                <p14:modId xmlns:p14="http://schemas.microsoft.com/office/powerpoint/2010/main" val="243246606"/>
              </p:ext>
            </p:extLst>
          </p:nvPr>
        </p:nvGraphicFramePr>
        <p:xfrm>
          <a:off x="812800" y="1570960"/>
          <a:ext cx="10461336" cy="4616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0515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63A3C6-C207-4968-B4FF-E80F51C3479F}"/>
              </a:ext>
            </a:extLst>
          </p:cNvPr>
          <p:cNvSpPr txBox="1"/>
          <p:nvPr/>
        </p:nvSpPr>
        <p:spPr>
          <a:xfrm>
            <a:off x="1113896" y="242739"/>
            <a:ext cx="5710987" cy="707886"/>
          </a:xfrm>
          <a:prstGeom prst="rect">
            <a:avLst/>
          </a:prstGeom>
          <a:noFill/>
        </p:spPr>
        <p:txBody>
          <a:bodyPr wrap="none" rtlCol="0">
            <a:spAutoFit/>
          </a:bodyPr>
          <a:lstStyle/>
          <a:p>
            <a:pPr algn="ctr"/>
            <a:r>
              <a:rPr lang="en-US" sz="4000" b="1" dirty="0">
                <a:solidFill>
                  <a:schemeClr val="accent1">
                    <a:lumMod val="75000"/>
                  </a:schemeClr>
                </a:solidFill>
              </a:rPr>
              <a:t>A NEW BENEFIT EMERGES</a:t>
            </a:r>
          </a:p>
        </p:txBody>
      </p:sp>
      <p:sp>
        <p:nvSpPr>
          <p:cNvPr id="3" name="TextBox 2">
            <a:extLst>
              <a:ext uri="{FF2B5EF4-FFF2-40B4-BE49-F238E27FC236}">
                <a16:creationId xmlns:a16="http://schemas.microsoft.com/office/drawing/2014/main" id="{2486493C-981B-482D-A8CB-13724BDEA784}"/>
              </a:ext>
            </a:extLst>
          </p:cNvPr>
          <p:cNvSpPr txBox="1"/>
          <p:nvPr/>
        </p:nvSpPr>
        <p:spPr>
          <a:xfrm>
            <a:off x="405246" y="950625"/>
            <a:ext cx="6132641" cy="830997"/>
          </a:xfrm>
          <a:prstGeom prst="rect">
            <a:avLst/>
          </a:prstGeom>
          <a:noFill/>
        </p:spPr>
        <p:txBody>
          <a:bodyPr wrap="none" rtlCol="0">
            <a:spAutoFit/>
          </a:bodyPr>
          <a:lstStyle/>
          <a:p>
            <a:r>
              <a:rPr lang="en-US" sz="2400" b="1" dirty="0"/>
              <a:t>Student Loan Repayment Programs - Overview</a:t>
            </a:r>
          </a:p>
          <a:p>
            <a:r>
              <a:rPr lang="en-US" sz="2400" b="1" dirty="0"/>
              <a:t>			</a:t>
            </a:r>
          </a:p>
        </p:txBody>
      </p:sp>
      <p:sp>
        <p:nvSpPr>
          <p:cNvPr id="4" name="TextBox 3">
            <a:extLst>
              <a:ext uri="{FF2B5EF4-FFF2-40B4-BE49-F238E27FC236}">
                <a16:creationId xmlns:a16="http://schemas.microsoft.com/office/drawing/2014/main" id="{626D8C81-7AF9-4027-AC57-9CD6E8FB1531}"/>
              </a:ext>
            </a:extLst>
          </p:cNvPr>
          <p:cNvSpPr txBox="1"/>
          <p:nvPr/>
        </p:nvSpPr>
        <p:spPr>
          <a:xfrm>
            <a:off x="3644900" y="4308662"/>
            <a:ext cx="7861298" cy="646331"/>
          </a:xfrm>
          <a:prstGeom prst="rect">
            <a:avLst/>
          </a:prstGeom>
          <a:noFill/>
        </p:spPr>
        <p:txBody>
          <a:bodyPr wrap="square" rtlCol="0">
            <a:spAutoFit/>
          </a:bodyPr>
          <a:lstStyle/>
          <a:p>
            <a:r>
              <a:rPr lang="en-US" b="1" dirty="0"/>
              <a:t>Employee still makes their minimum monthly payment.  Repayment programs are to reduce the principal, not the payment.</a:t>
            </a:r>
          </a:p>
        </p:txBody>
      </p:sp>
      <p:sp>
        <p:nvSpPr>
          <p:cNvPr id="5" name="TextBox 4">
            <a:extLst>
              <a:ext uri="{FF2B5EF4-FFF2-40B4-BE49-F238E27FC236}">
                <a16:creationId xmlns:a16="http://schemas.microsoft.com/office/drawing/2014/main" id="{C5440CD7-94A7-4A46-91A5-23D3E8871025}"/>
              </a:ext>
            </a:extLst>
          </p:cNvPr>
          <p:cNvSpPr txBox="1"/>
          <p:nvPr/>
        </p:nvSpPr>
        <p:spPr>
          <a:xfrm>
            <a:off x="405246" y="1466712"/>
            <a:ext cx="11583427" cy="369332"/>
          </a:xfrm>
          <a:prstGeom prst="rect">
            <a:avLst/>
          </a:prstGeom>
          <a:noFill/>
        </p:spPr>
        <p:txBody>
          <a:bodyPr wrap="none" rtlCol="0">
            <a:spAutoFit/>
          </a:bodyPr>
          <a:lstStyle/>
          <a:p>
            <a:r>
              <a:rPr lang="en-US" dirty="0"/>
              <a:t>Employer has flexibility to design the plan how they want.  Customize (and discriminate) based on their employees needs.</a:t>
            </a:r>
          </a:p>
        </p:txBody>
      </p:sp>
      <p:sp>
        <p:nvSpPr>
          <p:cNvPr id="6" name="TextBox 5">
            <a:extLst>
              <a:ext uri="{FF2B5EF4-FFF2-40B4-BE49-F238E27FC236}">
                <a16:creationId xmlns:a16="http://schemas.microsoft.com/office/drawing/2014/main" id="{412C01B3-8227-41D3-8D30-479A4E60755F}"/>
              </a:ext>
            </a:extLst>
          </p:cNvPr>
          <p:cNvSpPr txBox="1"/>
          <p:nvPr/>
        </p:nvSpPr>
        <p:spPr>
          <a:xfrm>
            <a:off x="432312" y="4576802"/>
            <a:ext cx="2904706"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a:t>COSTS</a:t>
            </a:r>
            <a:br>
              <a:rPr lang="en-US" dirty="0"/>
            </a:br>
            <a:r>
              <a:rPr lang="en-US" dirty="0"/>
              <a:t>Set Up &amp; Administrative Fees</a:t>
            </a:r>
          </a:p>
          <a:p>
            <a:r>
              <a:rPr lang="en-US" dirty="0"/>
              <a:t>Contribution</a:t>
            </a:r>
          </a:p>
        </p:txBody>
      </p:sp>
      <p:graphicFrame>
        <p:nvGraphicFramePr>
          <p:cNvPr id="7" name="Diagram 6">
            <a:extLst>
              <a:ext uri="{FF2B5EF4-FFF2-40B4-BE49-F238E27FC236}">
                <a16:creationId xmlns:a16="http://schemas.microsoft.com/office/drawing/2014/main" id="{E7F104F1-24A8-49B2-9D23-1555B9A671EC}"/>
              </a:ext>
            </a:extLst>
          </p:cNvPr>
          <p:cNvGraphicFramePr/>
          <p:nvPr>
            <p:extLst>
              <p:ext uri="{D42A27DB-BD31-4B8C-83A1-F6EECF244321}">
                <p14:modId xmlns:p14="http://schemas.microsoft.com/office/powerpoint/2010/main" val="111517828"/>
              </p:ext>
            </p:extLst>
          </p:nvPr>
        </p:nvGraphicFramePr>
        <p:xfrm>
          <a:off x="-77227" y="1986482"/>
          <a:ext cx="11583426" cy="2385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450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88000"/>
              </a:schemeClr>
            </a:gs>
          </a:gsLst>
          <a:lin ang="5400000" scaled="0"/>
        </a:gradFill>
        <a:effectLst/>
      </p:bgPr>
    </p:bg>
    <p:spTree>
      <p:nvGrpSpPr>
        <p:cNvPr id="1" name=""/>
        <p:cNvGrpSpPr/>
        <p:nvPr/>
      </p:nvGrpSpPr>
      <p:grpSpPr>
        <a:xfrm>
          <a:off x="0" y="0"/>
          <a:ext cx="0" cy="0"/>
          <a:chOff x="0" y="0"/>
          <a:chExt cx="0" cy="0"/>
        </a:xfrm>
      </p:grpSpPr>
      <p:pic>
        <p:nvPicPr>
          <p:cNvPr id="27" name="Picture 13" descr="A brick wall&#10;&#10;Description generated with very high confidence">
            <a:extLst>
              <a:ext uri="{FF2B5EF4-FFF2-40B4-BE49-F238E27FC236}">
                <a16:creationId xmlns:a16="http://schemas.microsoft.com/office/drawing/2014/main" id="{E6D57E0B-41E7-4862-852B-4C24E7B4784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8" name="Group 15">
            <a:extLst>
              <a:ext uri="{FF2B5EF4-FFF2-40B4-BE49-F238E27FC236}">
                <a16:creationId xmlns:a16="http://schemas.microsoft.com/office/drawing/2014/main" id="{14684A4D-3AB3-4D14-8F74-E9E22EFC922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7" name="Rectangle 16">
              <a:extLst>
                <a:ext uri="{FF2B5EF4-FFF2-40B4-BE49-F238E27FC236}">
                  <a16:creationId xmlns:a16="http://schemas.microsoft.com/office/drawing/2014/main" id="{62AAD8D6-E6DC-4196-8B6E-99E7C9027039}"/>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8" name="Freeform 11">
              <a:extLst>
                <a:ext uri="{FF2B5EF4-FFF2-40B4-BE49-F238E27FC236}">
                  <a16:creationId xmlns:a16="http://schemas.microsoft.com/office/drawing/2014/main" id="{EF22364E-4978-4D02-9F7E-4608CE9F4BB0}"/>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9" name="Rectangle 18">
              <a:extLst>
                <a:ext uri="{FF2B5EF4-FFF2-40B4-BE49-F238E27FC236}">
                  <a16:creationId xmlns:a16="http://schemas.microsoft.com/office/drawing/2014/main" id="{D203295E-B861-404F-966C-8EDD88287736}"/>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9" name="Freeform: Shape 20">
            <a:extLst>
              <a:ext uri="{FF2B5EF4-FFF2-40B4-BE49-F238E27FC236}">
                <a16:creationId xmlns:a16="http://schemas.microsoft.com/office/drawing/2014/main" id="{723B564A-E58E-45A3-AF7E-7FAF47E3CB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Freeform: Shape 22">
            <a:extLst>
              <a:ext uri="{FF2B5EF4-FFF2-40B4-BE49-F238E27FC236}">
                <a16:creationId xmlns:a16="http://schemas.microsoft.com/office/drawing/2014/main" id="{AB0C801C-76F9-4E0A-A62B-99A95DBF3F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548534" cy="6857998"/>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Shape 24">
            <a:extLst>
              <a:ext uri="{FF2B5EF4-FFF2-40B4-BE49-F238E27FC236}">
                <a16:creationId xmlns:a16="http://schemas.microsoft.com/office/drawing/2014/main" id="{50D5B2F6-2819-4D6B-90BA-882063E9C54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1548534" cy="482600"/>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solidFill>
            <a:schemeClr val="tx1">
              <a:alpha val="10000"/>
            </a:schemeClr>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0963A3C6-C207-4968-B4FF-E80F51C3479F}"/>
              </a:ext>
            </a:extLst>
          </p:cNvPr>
          <p:cNvSpPr txBox="1"/>
          <p:nvPr/>
        </p:nvSpPr>
        <p:spPr>
          <a:xfrm>
            <a:off x="1884739" y="569213"/>
            <a:ext cx="7022748" cy="1786812"/>
          </a:xfrm>
          <a:prstGeom prst="rect">
            <a:avLst/>
          </a:prstGeom>
        </p:spPr>
        <p:txBody>
          <a:bodyPr vert="horz" lIns="91440" tIns="45720" rIns="91440" bIns="45720" rtlCol="0" anchor="t">
            <a:normAutofit/>
          </a:bodyPr>
          <a:lstStyle/>
          <a:p>
            <a:pPr algn="r" defTabSz="914400">
              <a:lnSpc>
                <a:spcPct val="90000"/>
              </a:lnSpc>
              <a:spcBef>
                <a:spcPct val="0"/>
              </a:spcBef>
              <a:spcAft>
                <a:spcPts val="600"/>
              </a:spcAft>
            </a:pPr>
            <a:r>
              <a:rPr lang="en-US" sz="4000" b="1" dirty="0">
                <a:solidFill>
                  <a:schemeClr val="accent1">
                    <a:lumMod val="75000"/>
                  </a:schemeClr>
                </a:solidFill>
                <a:ea typeface="+mj-ea"/>
                <a:cs typeface="+mj-cs"/>
              </a:rPr>
              <a:t>A NEW BENEFIT EMERGES</a:t>
            </a:r>
          </a:p>
        </p:txBody>
      </p:sp>
      <p:sp>
        <p:nvSpPr>
          <p:cNvPr id="9" name="TextBox 8">
            <a:extLst>
              <a:ext uri="{FF2B5EF4-FFF2-40B4-BE49-F238E27FC236}">
                <a16:creationId xmlns:a16="http://schemas.microsoft.com/office/drawing/2014/main" id="{F4385540-7C7C-49FB-948E-356BF21CCC10}"/>
              </a:ext>
            </a:extLst>
          </p:cNvPr>
          <p:cNvSpPr txBox="1"/>
          <p:nvPr/>
        </p:nvSpPr>
        <p:spPr>
          <a:xfrm>
            <a:off x="797496" y="1669889"/>
            <a:ext cx="7444072" cy="3237723"/>
          </a:xfrm>
          <a:prstGeom prst="rect">
            <a:avLst/>
          </a:prstGeom>
        </p:spPr>
        <p:txBody>
          <a:bodyPr vert="horz" lIns="91440" tIns="45720" rIns="91440" bIns="45720" rtlCol="0" anchor="ctr">
            <a:normAutofit/>
          </a:bodyPr>
          <a:lstStyle/>
          <a:p>
            <a:pPr defTabSz="914400">
              <a:lnSpc>
                <a:spcPct val="110000"/>
              </a:lnSpc>
              <a:spcAft>
                <a:spcPts val="600"/>
              </a:spcAft>
              <a:buClr>
                <a:schemeClr val="accent1"/>
              </a:buClr>
              <a:buSzPct val="160000"/>
            </a:pPr>
            <a:r>
              <a:rPr lang="en-US" sz="1500" b="1" cap="all" dirty="0">
                <a:solidFill>
                  <a:schemeClr val="tx1">
                    <a:lumMod val="85000"/>
                    <a:lumOff val="15000"/>
                  </a:schemeClr>
                </a:solidFill>
              </a:rPr>
              <a:t>STUDENT LOAN REPAYMENT PROGRAMS - OVERVIEW</a:t>
            </a:r>
          </a:p>
          <a:p>
            <a:pPr marL="114300" indent="-228600" defTabSz="914400">
              <a:lnSpc>
                <a:spcPct val="110000"/>
              </a:lnSpc>
              <a:spcAft>
                <a:spcPts val="600"/>
              </a:spcAft>
              <a:buClr>
                <a:schemeClr val="accent1"/>
              </a:buClr>
              <a:buSzPct val="160000"/>
              <a:buFont typeface="Arial" panose="020B0604020202020204" pitchFamily="34" charset="0"/>
              <a:buChar char="•"/>
            </a:pPr>
            <a:endParaRPr lang="en-US" sz="1500" b="1" cap="all" dirty="0">
              <a:solidFill>
                <a:schemeClr val="tx1">
                  <a:lumMod val="85000"/>
                  <a:lumOff val="15000"/>
                </a:schemeClr>
              </a:solidFill>
            </a:endParaRPr>
          </a:p>
          <a:p>
            <a:pPr marL="171450" indent="-285750" defTabSz="914400">
              <a:lnSpc>
                <a:spcPct val="110000"/>
              </a:lnSpc>
              <a:spcAft>
                <a:spcPts val="600"/>
              </a:spcAft>
              <a:buClr>
                <a:schemeClr val="accent1"/>
              </a:buClr>
              <a:buSzPct val="160000"/>
              <a:buFont typeface="Wingdings" panose="05000000000000000000" pitchFamily="2" charset="2"/>
              <a:buChar char="§"/>
            </a:pPr>
            <a:r>
              <a:rPr lang="en-US" sz="1500" b="1" cap="all" dirty="0">
                <a:solidFill>
                  <a:schemeClr val="tx1">
                    <a:lumMod val="85000"/>
                    <a:lumOff val="15000"/>
                  </a:schemeClr>
                </a:solidFill>
              </a:rPr>
              <a:t>RETURN ON INVESTMENT</a:t>
            </a:r>
          </a:p>
          <a:p>
            <a:pPr marL="114300" indent="-228600" defTabSz="914400">
              <a:lnSpc>
                <a:spcPct val="110000"/>
              </a:lnSpc>
              <a:spcAft>
                <a:spcPts val="600"/>
              </a:spcAft>
              <a:buClr>
                <a:schemeClr val="accent1"/>
              </a:buClr>
              <a:buSzPct val="160000"/>
              <a:buFont typeface="Arial" panose="020B0604020202020204" pitchFamily="34" charset="0"/>
              <a:buChar char="•"/>
            </a:pPr>
            <a:endParaRPr lang="en-US" sz="1500" b="1" cap="all" dirty="0">
              <a:solidFill>
                <a:schemeClr val="tx1">
                  <a:lumMod val="85000"/>
                  <a:lumOff val="15000"/>
                </a:schemeClr>
              </a:solidFill>
            </a:endParaRPr>
          </a:p>
          <a:p>
            <a:pPr marL="571500" lvl="1" indent="-228600" defTabSz="914400">
              <a:lnSpc>
                <a:spcPct val="110000"/>
              </a:lnSpc>
              <a:spcAft>
                <a:spcPts val="600"/>
              </a:spcAft>
              <a:buClr>
                <a:schemeClr val="accent1"/>
              </a:buClr>
              <a:buSzPct val="160000"/>
              <a:buFont typeface="Arial" panose="020B0604020202020204" pitchFamily="34" charset="0"/>
              <a:buChar char="•"/>
            </a:pPr>
            <a:r>
              <a:rPr lang="en-US" sz="1500" cap="all" dirty="0">
                <a:solidFill>
                  <a:schemeClr val="tx1">
                    <a:lumMod val="85000"/>
                    <a:lumOff val="15000"/>
                  </a:schemeClr>
                </a:solidFill>
              </a:rPr>
              <a:t>Depending on current turnover and Recruitment, Training and  Onboarding costs, we generally see the program pays for itself with 1 – 2% reduction in turnover.</a:t>
            </a:r>
          </a:p>
          <a:p>
            <a:pPr indent="-228600" defTabSz="914400">
              <a:lnSpc>
                <a:spcPct val="110000"/>
              </a:lnSpc>
              <a:spcAft>
                <a:spcPts val="600"/>
              </a:spcAft>
              <a:buClr>
                <a:schemeClr val="accent1"/>
              </a:buClr>
              <a:buSzPct val="160000"/>
              <a:buFont typeface="Arial" panose="020B0604020202020204" pitchFamily="34" charset="0"/>
              <a:buChar char="•"/>
            </a:pPr>
            <a:endParaRPr lang="en-US" sz="1500" cap="all" dirty="0">
              <a:solidFill>
                <a:schemeClr val="tx1">
                  <a:lumMod val="85000"/>
                  <a:lumOff val="15000"/>
                </a:schemeClr>
              </a:solidFill>
            </a:endParaRPr>
          </a:p>
        </p:txBody>
      </p:sp>
    </p:spTree>
    <p:extLst>
      <p:ext uri="{BB962C8B-B14F-4D97-AF65-F5344CB8AC3E}">
        <p14:creationId xmlns:p14="http://schemas.microsoft.com/office/powerpoint/2010/main" val="527697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90134" y="6256866"/>
            <a:ext cx="7887096" cy="246221"/>
          </a:xfrm>
          <a:prstGeom prst="rect">
            <a:avLst/>
          </a:prstGeom>
          <a:noFill/>
        </p:spPr>
        <p:txBody>
          <a:bodyPr wrap="none" rtlCol="0">
            <a:spAutoFit/>
          </a:bodyPr>
          <a:lstStyle/>
          <a:p>
            <a:r>
              <a:rPr lang="en-US" sz="1000" dirty="0"/>
              <a:t>Data from Tuition IO: Available data ranges from 6 – 20 months based on time since launch and includes only employees eligible for the TIO benefits</a:t>
            </a:r>
          </a:p>
        </p:txBody>
      </p:sp>
      <p:sp>
        <p:nvSpPr>
          <p:cNvPr id="3" name="Title 2">
            <a:extLst>
              <a:ext uri="{FF2B5EF4-FFF2-40B4-BE49-F238E27FC236}">
                <a16:creationId xmlns:a16="http://schemas.microsoft.com/office/drawing/2014/main" id="{ACA2ABC2-BA73-4959-867B-B76256875F18}"/>
              </a:ext>
            </a:extLst>
          </p:cNvPr>
          <p:cNvSpPr>
            <a:spLocks noGrp="1"/>
          </p:cNvSpPr>
          <p:nvPr>
            <p:ph type="title"/>
          </p:nvPr>
        </p:nvSpPr>
        <p:spPr>
          <a:xfrm>
            <a:off x="897559" y="299320"/>
            <a:ext cx="10396882" cy="1151965"/>
          </a:xfrm>
        </p:spPr>
        <p:txBody>
          <a:bodyPr>
            <a:normAutofit/>
          </a:bodyPr>
          <a:lstStyle/>
          <a:p>
            <a:r>
              <a:rPr lang="en-US" sz="4000" b="1" dirty="0">
                <a:solidFill>
                  <a:schemeClr val="accent1">
                    <a:lumMod val="75000"/>
                  </a:schemeClr>
                </a:solidFill>
              </a:rPr>
              <a:t>A new benefit emerges</a:t>
            </a:r>
          </a:p>
        </p:txBody>
      </p:sp>
      <p:graphicFrame>
        <p:nvGraphicFramePr>
          <p:cNvPr id="15" name="Content Placeholder 14">
            <a:extLst>
              <a:ext uri="{FF2B5EF4-FFF2-40B4-BE49-F238E27FC236}">
                <a16:creationId xmlns:a16="http://schemas.microsoft.com/office/drawing/2014/main" id="{545B834F-F58A-48E3-BB79-CA1963F43C0C}"/>
              </a:ext>
            </a:extLst>
          </p:cNvPr>
          <p:cNvGraphicFramePr>
            <a:graphicFrameLocks noGrp="1"/>
          </p:cNvGraphicFramePr>
          <p:nvPr>
            <p:ph sz="quarter" idx="13"/>
            <p:extLst>
              <p:ext uri="{D42A27DB-BD31-4B8C-83A1-F6EECF244321}">
                <p14:modId xmlns:p14="http://schemas.microsoft.com/office/powerpoint/2010/main" val="2875426168"/>
              </p:ext>
            </p:extLst>
          </p:nvPr>
        </p:nvGraphicFramePr>
        <p:xfrm>
          <a:off x="685800" y="2063750"/>
          <a:ext cx="10394949" cy="3200400"/>
        </p:xfrm>
        <a:graphic>
          <a:graphicData uri="http://schemas.openxmlformats.org/drawingml/2006/table">
            <a:tbl>
              <a:tblPr firstRow="1" bandRow="1">
                <a:tableStyleId>{5C22544A-7EE6-4342-B048-85BDC9FD1C3A}</a:tableStyleId>
              </a:tblPr>
              <a:tblGrid>
                <a:gridCol w="3464983">
                  <a:extLst>
                    <a:ext uri="{9D8B030D-6E8A-4147-A177-3AD203B41FA5}">
                      <a16:colId xmlns:a16="http://schemas.microsoft.com/office/drawing/2014/main" val="1167590949"/>
                    </a:ext>
                  </a:extLst>
                </a:gridCol>
                <a:gridCol w="3464983">
                  <a:extLst>
                    <a:ext uri="{9D8B030D-6E8A-4147-A177-3AD203B41FA5}">
                      <a16:colId xmlns:a16="http://schemas.microsoft.com/office/drawing/2014/main" val="3304895702"/>
                    </a:ext>
                  </a:extLst>
                </a:gridCol>
                <a:gridCol w="3464983">
                  <a:extLst>
                    <a:ext uri="{9D8B030D-6E8A-4147-A177-3AD203B41FA5}">
                      <a16:colId xmlns:a16="http://schemas.microsoft.com/office/drawing/2014/main" val="650038260"/>
                    </a:ext>
                  </a:extLst>
                </a:gridCol>
              </a:tblGrid>
              <a:tr h="370840">
                <a:tc>
                  <a:txBody>
                    <a:bodyPr/>
                    <a:lstStyle/>
                    <a:p>
                      <a:r>
                        <a:rPr lang="en-US" sz="2400" dirty="0"/>
                        <a:t>Client Industry</a:t>
                      </a:r>
                    </a:p>
                  </a:txBody>
                  <a:tcPr/>
                </a:tc>
                <a:tc>
                  <a:txBody>
                    <a:bodyPr/>
                    <a:lstStyle/>
                    <a:p>
                      <a:pPr algn="ctr"/>
                      <a:r>
                        <a:rPr lang="en-US" sz="2400" dirty="0"/>
                        <a:t>Non-Participant Turnover</a:t>
                      </a:r>
                    </a:p>
                  </a:txBody>
                  <a:tcPr/>
                </a:tc>
                <a:tc>
                  <a:txBody>
                    <a:bodyPr/>
                    <a:lstStyle/>
                    <a:p>
                      <a:pPr algn="ctr"/>
                      <a:r>
                        <a:rPr lang="en-US" sz="2400" dirty="0"/>
                        <a:t>Participant</a:t>
                      </a:r>
                      <a:r>
                        <a:rPr lang="en-US" sz="2400" baseline="0" dirty="0"/>
                        <a:t> Turnover</a:t>
                      </a:r>
                      <a:endParaRPr lang="en-US" sz="2400" dirty="0"/>
                    </a:p>
                  </a:txBody>
                  <a:tcPr/>
                </a:tc>
                <a:extLst>
                  <a:ext uri="{0D108BD9-81ED-4DB2-BD59-A6C34878D82A}">
                    <a16:rowId xmlns:a16="http://schemas.microsoft.com/office/drawing/2014/main" val="3960154414"/>
                  </a:ext>
                </a:extLst>
              </a:tr>
              <a:tr h="370840">
                <a:tc>
                  <a:txBody>
                    <a:bodyPr/>
                    <a:lstStyle/>
                    <a:p>
                      <a:r>
                        <a:rPr lang="en-US" sz="2400" dirty="0"/>
                        <a:t>Technology</a:t>
                      </a:r>
                      <a:r>
                        <a:rPr lang="en-US" sz="2400" baseline="0" dirty="0"/>
                        <a:t> Hardware</a:t>
                      </a:r>
                      <a:endParaRPr lang="en-US" sz="2400" dirty="0"/>
                    </a:p>
                  </a:txBody>
                  <a:tcPr/>
                </a:tc>
                <a:tc>
                  <a:txBody>
                    <a:bodyPr/>
                    <a:lstStyle/>
                    <a:p>
                      <a:pPr algn="ctr"/>
                      <a:r>
                        <a:rPr lang="en-US" sz="2400" dirty="0"/>
                        <a:t>13.6%</a:t>
                      </a:r>
                    </a:p>
                  </a:txBody>
                  <a:tcPr/>
                </a:tc>
                <a:tc>
                  <a:txBody>
                    <a:bodyPr/>
                    <a:lstStyle/>
                    <a:p>
                      <a:pPr algn="ctr"/>
                      <a:r>
                        <a:rPr lang="en-US" sz="2400" dirty="0"/>
                        <a:t>5.1%</a:t>
                      </a:r>
                    </a:p>
                  </a:txBody>
                  <a:tcPr/>
                </a:tc>
                <a:extLst>
                  <a:ext uri="{0D108BD9-81ED-4DB2-BD59-A6C34878D82A}">
                    <a16:rowId xmlns:a16="http://schemas.microsoft.com/office/drawing/2014/main" val="1076095619"/>
                  </a:ext>
                </a:extLst>
              </a:tr>
              <a:tr h="370840">
                <a:tc>
                  <a:txBody>
                    <a:bodyPr/>
                    <a:lstStyle/>
                    <a:p>
                      <a:r>
                        <a:rPr lang="en-US" sz="2400" dirty="0"/>
                        <a:t>Healthcare</a:t>
                      </a:r>
                    </a:p>
                  </a:txBody>
                  <a:tcPr/>
                </a:tc>
                <a:tc>
                  <a:txBody>
                    <a:bodyPr/>
                    <a:lstStyle/>
                    <a:p>
                      <a:pPr algn="ctr"/>
                      <a:r>
                        <a:rPr lang="en-US" sz="2400" dirty="0"/>
                        <a:t>21.0%</a:t>
                      </a:r>
                    </a:p>
                  </a:txBody>
                  <a:tcPr/>
                </a:tc>
                <a:tc>
                  <a:txBody>
                    <a:bodyPr/>
                    <a:lstStyle/>
                    <a:p>
                      <a:pPr algn="ctr"/>
                      <a:r>
                        <a:rPr lang="en-US" sz="2400" dirty="0"/>
                        <a:t>9.6%</a:t>
                      </a:r>
                    </a:p>
                  </a:txBody>
                  <a:tcPr/>
                </a:tc>
                <a:extLst>
                  <a:ext uri="{0D108BD9-81ED-4DB2-BD59-A6C34878D82A}">
                    <a16:rowId xmlns:a16="http://schemas.microsoft.com/office/drawing/2014/main" val="2716570302"/>
                  </a:ext>
                </a:extLst>
              </a:tr>
              <a:tr h="370840">
                <a:tc>
                  <a:txBody>
                    <a:bodyPr/>
                    <a:lstStyle/>
                    <a:p>
                      <a:r>
                        <a:rPr lang="en-US" sz="2400" dirty="0"/>
                        <a:t>Entertainment</a:t>
                      </a:r>
                    </a:p>
                  </a:txBody>
                  <a:tcPr/>
                </a:tc>
                <a:tc>
                  <a:txBody>
                    <a:bodyPr/>
                    <a:lstStyle/>
                    <a:p>
                      <a:pPr algn="ctr"/>
                      <a:r>
                        <a:rPr lang="en-US" sz="2400" dirty="0"/>
                        <a:t>20.6%</a:t>
                      </a:r>
                    </a:p>
                  </a:txBody>
                  <a:tcPr/>
                </a:tc>
                <a:tc>
                  <a:txBody>
                    <a:bodyPr/>
                    <a:lstStyle/>
                    <a:p>
                      <a:pPr algn="ctr"/>
                      <a:r>
                        <a:rPr lang="en-US" sz="2400" dirty="0"/>
                        <a:t>10.5%</a:t>
                      </a:r>
                    </a:p>
                  </a:txBody>
                  <a:tcPr/>
                </a:tc>
                <a:extLst>
                  <a:ext uri="{0D108BD9-81ED-4DB2-BD59-A6C34878D82A}">
                    <a16:rowId xmlns:a16="http://schemas.microsoft.com/office/drawing/2014/main" val="2852802906"/>
                  </a:ext>
                </a:extLst>
              </a:tr>
              <a:tr h="370840">
                <a:tc>
                  <a:txBody>
                    <a:bodyPr/>
                    <a:lstStyle/>
                    <a:p>
                      <a:r>
                        <a:rPr lang="en-US" sz="2400" dirty="0"/>
                        <a:t>Research &amp; Development</a:t>
                      </a:r>
                    </a:p>
                  </a:txBody>
                  <a:tcPr/>
                </a:tc>
                <a:tc>
                  <a:txBody>
                    <a:bodyPr/>
                    <a:lstStyle/>
                    <a:p>
                      <a:pPr algn="ctr"/>
                      <a:r>
                        <a:rPr lang="en-US" sz="2400" dirty="0"/>
                        <a:t>9.3%</a:t>
                      </a:r>
                    </a:p>
                  </a:txBody>
                  <a:tcPr/>
                </a:tc>
                <a:tc>
                  <a:txBody>
                    <a:bodyPr/>
                    <a:lstStyle/>
                    <a:p>
                      <a:pPr algn="ctr"/>
                      <a:r>
                        <a:rPr lang="en-US" sz="2400" dirty="0"/>
                        <a:t>4.8%</a:t>
                      </a:r>
                    </a:p>
                  </a:txBody>
                  <a:tcPr/>
                </a:tc>
                <a:extLst>
                  <a:ext uri="{0D108BD9-81ED-4DB2-BD59-A6C34878D82A}">
                    <a16:rowId xmlns:a16="http://schemas.microsoft.com/office/drawing/2014/main" val="231790836"/>
                  </a:ext>
                </a:extLst>
              </a:tr>
              <a:tr h="370840">
                <a:tc>
                  <a:txBody>
                    <a:bodyPr/>
                    <a:lstStyle/>
                    <a:p>
                      <a:r>
                        <a:rPr lang="en-US" sz="2400" dirty="0"/>
                        <a:t>Municipal</a:t>
                      </a:r>
                      <a:r>
                        <a:rPr lang="en-US" sz="2400" baseline="0" dirty="0"/>
                        <a:t> Government</a:t>
                      </a:r>
                      <a:endParaRPr lang="en-US" sz="2400" dirty="0"/>
                    </a:p>
                  </a:txBody>
                  <a:tcPr/>
                </a:tc>
                <a:tc>
                  <a:txBody>
                    <a:bodyPr/>
                    <a:lstStyle/>
                    <a:p>
                      <a:pPr algn="ctr"/>
                      <a:r>
                        <a:rPr lang="en-US" sz="2400" dirty="0"/>
                        <a:t>5.2%</a:t>
                      </a:r>
                    </a:p>
                  </a:txBody>
                  <a:tcPr/>
                </a:tc>
                <a:tc>
                  <a:txBody>
                    <a:bodyPr/>
                    <a:lstStyle/>
                    <a:p>
                      <a:pPr algn="ctr"/>
                      <a:r>
                        <a:rPr lang="en-US" sz="2400" dirty="0"/>
                        <a:t>2.7%</a:t>
                      </a:r>
                    </a:p>
                  </a:txBody>
                  <a:tcPr/>
                </a:tc>
                <a:extLst>
                  <a:ext uri="{0D108BD9-81ED-4DB2-BD59-A6C34878D82A}">
                    <a16:rowId xmlns:a16="http://schemas.microsoft.com/office/drawing/2014/main" val="1303103964"/>
                  </a:ext>
                </a:extLst>
              </a:tr>
              <a:tr h="370840">
                <a:tc>
                  <a:txBody>
                    <a:bodyPr/>
                    <a:lstStyle/>
                    <a:p>
                      <a:r>
                        <a:rPr lang="en-US" sz="2400" dirty="0"/>
                        <a:t>Financial</a:t>
                      </a:r>
                      <a:r>
                        <a:rPr lang="en-US" sz="2400" baseline="0" dirty="0"/>
                        <a:t> Services</a:t>
                      </a:r>
                      <a:endParaRPr lang="en-US" sz="2400" dirty="0"/>
                    </a:p>
                  </a:txBody>
                  <a:tcPr/>
                </a:tc>
                <a:tc>
                  <a:txBody>
                    <a:bodyPr/>
                    <a:lstStyle/>
                    <a:p>
                      <a:pPr algn="ctr"/>
                      <a:r>
                        <a:rPr lang="en-US" sz="2400" dirty="0"/>
                        <a:t>22.0%</a:t>
                      </a:r>
                    </a:p>
                  </a:txBody>
                  <a:tcPr/>
                </a:tc>
                <a:tc>
                  <a:txBody>
                    <a:bodyPr/>
                    <a:lstStyle/>
                    <a:p>
                      <a:pPr algn="ctr"/>
                      <a:r>
                        <a:rPr lang="en-US" sz="2400" dirty="0"/>
                        <a:t>17.1%</a:t>
                      </a:r>
                    </a:p>
                  </a:txBody>
                  <a:tcPr/>
                </a:tc>
                <a:extLst>
                  <a:ext uri="{0D108BD9-81ED-4DB2-BD59-A6C34878D82A}">
                    <a16:rowId xmlns:a16="http://schemas.microsoft.com/office/drawing/2014/main" val="3657340117"/>
                  </a:ext>
                </a:extLst>
              </a:tr>
            </a:tbl>
          </a:graphicData>
        </a:graphic>
      </p:graphicFrame>
      <p:sp>
        <p:nvSpPr>
          <p:cNvPr id="9" name="TextBox 8">
            <a:extLst>
              <a:ext uri="{FF2B5EF4-FFF2-40B4-BE49-F238E27FC236}">
                <a16:creationId xmlns:a16="http://schemas.microsoft.com/office/drawing/2014/main" id="{783D4C48-2E93-4CB3-A111-6B70883AAC8D}"/>
              </a:ext>
            </a:extLst>
          </p:cNvPr>
          <p:cNvSpPr txBox="1"/>
          <p:nvPr/>
        </p:nvSpPr>
        <p:spPr>
          <a:xfrm>
            <a:off x="897559" y="1270684"/>
            <a:ext cx="2566728" cy="646331"/>
          </a:xfrm>
          <a:prstGeom prst="rect">
            <a:avLst/>
          </a:prstGeom>
          <a:noFill/>
        </p:spPr>
        <p:txBody>
          <a:bodyPr wrap="none" rtlCol="0">
            <a:spAutoFit/>
          </a:bodyPr>
          <a:lstStyle/>
          <a:p>
            <a:r>
              <a:rPr lang="en-US" dirty="0"/>
              <a:t>RETURN ON INVESTMENT</a:t>
            </a:r>
          </a:p>
          <a:p>
            <a:r>
              <a:rPr lang="en-US" dirty="0"/>
              <a:t>	Real Results</a:t>
            </a:r>
          </a:p>
        </p:txBody>
      </p:sp>
    </p:spTree>
    <p:extLst>
      <p:ext uri="{BB962C8B-B14F-4D97-AF65-F5344CB8AC3E}">
        <p14:creationId xmlns:p14="http://schemas.microsoft.com/office/powerpoint/2010/main" val="229339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F27B34-9838-4BBE-B799-B9A670C09210}"/>
              </a:ext>
            </a:extLst>
          </p:cNvPr>
          <p:cNvSpPr txBox="1"/>
          <p:nvPr/>
        </p:nvSpPr>
        <p:spPr>
          <a:xfrm>
            <a:off x="685799" y="690479"/>
            <a:ext cx="4957275" cy="114682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700" b="1" cap="all" dirty="0">
                <a:solidFill>
                  <a:schemeClr val="bg1"/>
                </a:solidFill>
                <a:latin typeface="+mj-lt"/>
                <a:ea typeface="+mj-ea"/>
                <a:cs typeface="+mj-cs"/>
              </a:rPr>
              <a:t>A New Benefit Emerges</a:t>
            </a:r>
          </a:p>
        </p:txBody>
      </p:sp>
      <p:sp>
        <p:nvSpPr>
          <p:cNvPr id="4" name="Rectangle 3">
            <a:extLst>
              <a:ext uri="{FF2B5EF4-FFF2-40B4-BE49-F238E27FC236}">
                <a16:creationId xmlns:a16="http://schemas.microsoft.com/office/drawing/2014/main" id="{1D1B3C17-3DF5-4C4D-8B34-A73CA48FAD69}"/>
              </a:ext>
            </a:extLst>
          </p:cNvPr>
          <p:cNvSpPr/>
          <p:nvPr/>
        </p:nvSpPr>
        <p:spPr>
          <a:xfrm>
            <a:off x="6094412" y="1068169"/>
            <a:ext cx="4839630" cy="369332"/>
          </a:xfrm>
          <a:prstGeom prst="rect">
            <a:avLst/>
          </a:prstGeom>
        </p:spPr>
        <p:txBody>
          <a:bodyPr wrap="square">
            <a:spAutoFit/>
          </a:bodyPr>
          <a:lstStyle/>
          <a:p>
            <a:r>
              <a:rPr lang="en-US" dirty="0"/>
              <a:t>e</a:t>
            </a:r>
          </a:p>
        </p:txBody>
      </p:sp>
      <p:graphicFrame>
        <p:nvGraphicFramePr>
          <p:cNvPr id="30" name="Table 29">
            <a:extLst>
              <a:ext uri="{FF2B5EF4-FFF2-40B4-BE49-F238E27FC236}">
                <a16:creationId xmlns:a16="http://schemas.microsoft.com/office/drawing/2014/main" id="{39802083-AD64-4545-B121-B920ADBC6CED}"/>
              </a:ext>
            </a:extLst>
          </p:cNvPr>
          <p:cNvGraphicFramePr>
            <a:graphicFrameLocks noGrp="1"/>
          </p:cNvGraphicFramePr>
          <p:nvPr>
            <p:extLst>
              <p:ext uri="{D42A27DB-BD31-4B8C-83A1-F6EECF244321}">
                <p14:modId xmlns:p14="http://schemas.microsoft.com/office/powerpoint/2010/main" val="1927761994"/>
              </p:ext>
            </p:extLst>
          </p:nvPr>
        </p:nvGraphicFramePr>
        <p:xfrm>
          <a:off x="5330283" y="2219673"/>
          <a:ext cx="5752400" cy="2907425"/>
        </p:xfrm>
        <a:graphic>
          <a:graphicData uri="http://schemas.openxmlformats.org/drawingml/2006/table">
            <a:tbl>
              <a:tblPr firstRow="1" bandRow="1">
                <a:tableStyleId>{17292A2E-F333-43FB-9621-5CBBE7FDCDCB}</a:tableStyleId>
              </a:tblPr>
              <a:tblGrid>
                <a:gridCol w="1438100">
                  <a:extLst>
                    <a:ext uri="{9D8B030D-6E8A-4147-A177-3AD203B41FA5}">
                      <a16:colId xmlns:a16="http://schemas.microsoft.com/office/drawing/2014/main" val="20000"/>
                    </a:ext>
                  </a:extLst>
                </a:gridCol>
                <a:gridCol w="1438100">
                  <a:extLst>
                    <a:ext uri="{9D8B030D-6E8A-4147-A177-3AD203B41FA5}">
                      <a16:colId xmlns:a16="http://schemas.microsoft.com/office/drawing/2014/main" val="20001"/>
                    </a:ext>
                  </a:extLst>
                </a:gridCol>
                <a:gridCol w="1438100">
                  <a:extLst>
                    <a:ext uri="{9D8B030D-6E8A-4147-A177-3AD203B41FA5}">
                      <a16:colId xmlns:a16="http://schemas.microsoft.com/office/drawing/2014/main" val="20002"/>
                    </a:ext>
                  </a:extLst>
                </a:gridCol>
                <a:gridCol w="1438100">
                  <a:extLst>
                    <a:ext uri="{9D8B030D-6E8A-4147-A177-3AD203B41FA5}">
                      <a16:colId xmlns:a16="http://schemas.microsoft.com/office/drawing/2014/main" val="20003"/>
                    </a:ext>
                  </a:extLst>
                </a:gridCol>
              </a:tblGrid>
              <a:tr h="543989">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endParaRPr lang="en-US" sz="1400" dirty="0"/>
                    </a:p>
                  </a:txBody>
                  <a:tcPr marL="68598" marR="68598" marT="34299" marB="34299"/>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en-US" sz="1400" dirty="0">
                          <a:latin typeface="+mj-lt"/>
                        </a:rPr>
                        <a:t>No </a:t>
                      </a:r>
                      <a:br>
                        <a:rPr lang="en-US" sz="1400" dirty="0">
                          <a:latin typeface="+mj-lt"/>
                        </a:rPr>
                      </a:br>
                      <a:r>
                        <a:rPr lang="en-US" sz="1400" dirty="0">
                          <a:latin typeface="+mj-lt"/>
                        </a:rPr>
                        <a:t>Benefit</a:t>
                      </a:r>
                    </a:p>
                  </a:txBody>
                  <a:tcPr marL="68598" marR="68598" marT="34299" marB="34299"/>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en-US" sz="1400" dirty="0">
                          <a:latin typeface="+mj-lt"/>
                        </a:rPr>
                        <a:t>$50 monthly contribution</a:t>
                      </a:r>
                    </a:p>
                  </a:txBody>
                  <a:tcPr marL="68598" marR="68598" marT="34299" marB="34299"/>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en-US" sz="1400" dirty="0">
                          <a:latin typeface="+mj-lt"/>
                        </a:rPr>
                        <a:t>$100 monthly contribution</a:t>
                      </a:r>
                    </a:p>
                  </a:txBody>
                  <a:tcPr marL="68598" marR="68598" marT="34299" marB="34299"/>
                </a:tc>
                <a:extLst>
                  <a:ext uri="{0D108BD9-81ED-4DB2-BD59-A6C34878D82A}">
                    <a16:rowId xmlns:a16="http://schemas.microsoft.com/office/drawing/2014/main" val="10000"/>
                  </a:ext>
                </a:extLst>
              </a:tr>
              <a:tr h="496847">
                <a:tc>
                  <a:txBody>
                    <a:bodyPr/>
                    <a:lstStyle/>
                    <a:p>
                      <a:r>
                        <a:rPr lang="en-US" sz="1200" dirty="0"/>
                        <a:t>Monthly Payment </a:t>
                      </a:r>
                    </a:p>
                  </a:txBody>
                  <a:tcPr marL="68598" marR="68598" marT="34299" marB="34299" anchor="ctr"/>
                </a:tc>
                <a:tc>
                  <a:txBody>
                    <a:bodyPr/>
                    <a:lstStyle/>
                    <a:p>
                      <a:pPr marL="0" marR="0" indent="0" algn="r" defTabSz="1218987" rtl="0" eaLnBrk="1" fontAlgn="auto" latinLnBrk="0" hangingPunct="1">
                        <a:lnSpc>
                          <a:spcPct val="100000"/>
                        </a:lnSpc>
                        <a:spcBef>
                          <a:spcPts val="0"/>
                        </a:spcBef>
                        <a:spcAft>
                          <a:spcPts val="0"/>
                        </a:spcAft>
                        <a:buClrTx/>
                        <a:buSzTx/>
                        <a:buFontTx/>
                        <a:buNone/>
                        <a:tabLst/>
                        <a:defRPr/>
                      </a:pPr>
                      <a:r>
                        <a:rPr lang="en-US" sz="1500" dirty="0">
                          <a:solidFill>
                            <a:srgbClr val="2F4770"/>
                          </a:solidFill>
                        </a:rPr>
                        <a:t>$177</a:t>
                      </a:r>
                    </a:p>
                  </a:txBody>
                  <a:tcPr marL="68598" marR="68598" marT="34299" marB="34299" anchor="ctr"/>
                </a:tc>
                <a:tc>
                  <a:txBody>
                    <a:bodyPr/>
                    <a:lstStyle/>
                    <a:p>
                      <a:pPr algn="r"/>
                      <a:r>
                        <a:rPr lang="en-US" sz="1500" dirty="0">
                          <a:solidFill>
                            <a:srgbClr val="2F4770"/>
                          </a:solidFill>
                        </a:rPr>
                        <a:t>$227</a:t>
                      </a:r>
                    </a:p>
                  </a:txBody>
                  <a:tcPr marL="68598" marR="68598" marT="34299" marB="34299" anchor="ctr"/>
                </a:tc>
                <a:tc>
                  <a:txBody>
                    <a:bodyPr/>
                    <a:lstStyle/>
                    <a:p>
                      <a:pPr algn="r"/>
                      <a:r>
                        <a:rPr lang="en-US" sz="1500" dirty="0">
                          <a:solidFill>
                            <a:srgbClr val="2F4770"/>
                          </a:solidFill>
                        </a:rPr>
                        <a:t>$277</a:t>
                      </a:r>
                    </a:p>
                  </a:txBody>
                  <a:tcPr marL="68598" marR="68598" marT="34299" marB="34299" anchor="ctr"/>
                </a:tc>
                <a:extLst>
                  <a:ext uri="{0D108BD9-81ED-4DB2-BD59-A6C34878D82A}">
                    <a16:rowId xmlns:a16="http://schemas.microsoft.com/office/drawing/2014/main" val="10001"/>
                  </a:ext>
                </a:extLst>
              </a:tr>
              <a:tr h="407307">
                <a:tc>
                  <a:txBody>
                    <a:bodyPr/>
                    <a:lstStyle/>
                    <a:p>
                      <a:r>
                        <a:rPr lang="en-US" sz="1200" dirty="0"/>
                        <a:t>Time</a:t>
                      </a:r>
                      <a:r>
                        <a:rPr lang="en-US" sz="1200" baseline="0" dirty="0"/>
                        <a:t> to payoff</a:t>
                      </a:r>
                      <a:r>
                        <a:rPr lang="en-US" sz="1200" dirty="0"/>
                        <a:t> </a:t>
                      </a:r>
                    </a:p>
                  </a:txBody>
                  <a:tcPr marL="68598" marR="68598" marT="34299" marB="34299" anchor="ctr"/>
                </a:tc>
                <a:tc>
                  <a:txBody>
                    <a:bodyPr/>
                    <a:lstStyle/>
                    <a:p>
                      <a:pPr marL="0" marR="0" indent="0" algn="r" defTabSz="1218987" rtl="0" eaLnBrk="1" fontAlgn="auto" latinLnBrk="0" hangingPunct="1">
                        <a:lnSpc>
                          <a:spcPct val="100000"/>
                        </a:lnSpc>
                        <a:spcBef>
                          <a:spcPts val="0"/>
                        </a:spcBef>
                        <a:spcAft>
                          <a:spcPts val="0"/>
                        </a:spcAft>
                        <a:buClrTx/>
                        <a:buSzTx/>
                        <a:buFontTx/>
                        <a:buNone/>
                        <a:tabLst/>
                        <a:defRPr/>
                      </a:pPr>
                      <a:r>
                        <a:rPr lang="en-US" sz="1500" b="1" dirty="0">
                          <a:solidFill>
                            <a:srgbClr val="2F4770"/>
                          </a:solidFill>
                        </a:rPr>
                        <a:t>15 </a:t>
                      </a:r>
                      <a:r>
                        <a:rPr lang="en-US" sz="1500" b="1" baseline="0" dirty="0">
                          <a:solidFill>
                            <a:srgbClr val="2F4770"/>
                          </a:solidFill>
                        </a:rPr>
                        <a:t>years</a:t>
                      </a:r>
                      <a:endParaRPr lang="en-US" sz="1500" b="1" dirty="0">
                        <a:solidFill>
                          <a:srgbClr val="2F4770"/>
                        </a:solidFill>
                      </a:endParaRPr>
                    </a:p>
                  </a:txBody>
                  <a:tcPr marL="68598" marR="68598" marT="34299" marB="34299" anchor="ctr"/>
                </a:tc>
                <a:tc>
                  <a:txBody>
                    <a:bodyPr/>
                    <a:lstStyle/>
                    <a:p>
                      <a:pPr algn="r"/>
                      <a:r>
                        <a:rPr lang="en-US" sz="1500" b="1" dirty="0">
                          <a:solidFill>
                            <a:srgbClr val="2F4770"/>
                          </a:solidFill>
                        </a:rPr>
                        <a:t>10 years</a:t>
                      </a:r>
                    </a:p>
                  </a:txBody>
                  <a:tcPr marL="68598" marR="68598" marT="34299" marB="34299" anchor="ctr"/>
                </a:tc>
                <a:tc>
                  <a:txBody>
                    <a:bodyPr/>
                    <a:lstStyle/>
                    <a:p>
                      <a:pPr algn="r"/>
                      <a:r>
                        <a:rPr lang="en-US" sz="1500" b="1" dirty="0">
                          <a:solidFill>
                            <a:srgbClr val="2F4770"/>
                          </a:solidFill>
                        </a:rPr>
                        <a:t>7.75 years</a:t>
                      </a:r>
                    </a:p>
                  </a:txBody>
                  <a:tcPr marL="68598" marR="68598" marT="34299" marB="34299" anchor="ctr"/>
                </a:tc>
                <a:extLst>
                  <a:ext uri="{0D108BD9-81ED-4DB2-BD59-A6C34878D82A}">
                    <a16:rowId xmlns:a16="http://schemas.microsoft.com/office/drawing/2014/main" val="10002"/>
                  </a:ext>
                </a:extLst>
              </a:tr>
              <a:tr h="407307">
                <a:tc>
                  <a:txBody>
                    <a:bodyPr/>
                    <a:lstStyle/>
                    <a:p>
                      <a:r>
                        <a:rPr lang="en-US" sz="1200" dirty="0"/>
                        <a:t>Total payments </a:t>
                      </a:r>
                    </a:p>
                  </a:txBody>
                  <a:tcPr marL="68598" marR="68598" marT="34299" marB="34299" anchor="ctr"/>
                </a:tc>
                <a:tc>
                  <a:txBody>
                    <a:bodyPr/>
                    <a:lstStyle/>
                    <a:p>
                      <a:pPr marL="0" marR="0" indent="0" algn="r" defTabSz="1218987" rtl="0" eaLnBrk="1" fontAlgn="auto" latinLnBrk="0" hangingPunct="1">
                        <a:lnSpc>
                          <a:spcPct val="100000"/>
                        </a:lnSpc>
                        <a:spcBef>
                          <a:spcPts val="0"/>
                        </a:spcBef>
                        <a:spcAft>
                          <a:spcPts val="0"/>
                        </a:spcAft>
                        <a:buClrTx/>
                        <a:buSzTx/>
                        <a:buFontTx/>
                        <a:buNone/>
                        <a:tabLst/>
                        <a:defRPr/>
                      </a:pPr>
                      <a:r>
                        <a:rPr lang="en-US" sz="1500" b="1" dirty="0">
                          <a:solidFill>
                            <a:srgbClr val="2F4770"/>
                          </a:solidFill>
                        </a:rPr>
                        <a:t>$31,956</a:t>
                      </a:r>
                    </a:p>
                  </a:txBody>
                  <a:tcPr marL="68598" marR="68598" marT="34299" marB="34299" anchor="ctr"/>
                </a:tc>
                <a:tc>
                  <a:txBody>
                    <a:bodyPr/>
                    <a:lstStyle/>
                    <a:p>
                      <a:pPr algn="r"/>
                      <a:r>
                        <a:rPr lang="en-US" sz="1500" b="1" dirty="0">
                          <a:solidFill>
                            <a:srgbClr val="2F4770"/>
                          </a:solidFill>
                        </a:rPr>
                        <a:t>$27,757</a:t>
                      </a:r>
                    </a:p>
                  </a:txBody>
                  <a:tcPr marL="68598" marR="68598" marT="34299" marB="34299" anchor="ctr"/>
                </a:tc>
                <a:tc>
                  <a:txBody>
                    <a:bodyPr/>
                    <a:lstStyle/>
                    <a:p>
                      <a:pPr algn="r"/>
                      <a:r>
                        <a:rPr lang="en-US" sz="1500" b="1" dirty="0">
                          <a:solidFill>
                            <a:srgbClr val="2F4770"/>
                          </a:solidFill>
                        </a:rPr>
                        <a:t>$25,778</a:t>
                      </a:r>
                    </a:p>
                  </a:txBody>
                  <a:tcPr marL="68598" marR="68598" marT="34299" marB="34299" anchor="ctr"/>
                </a:tc>
                <a:extLst>
                  <a:ext uri="{0D108BD9-81ED-4DB2-BD59-A6C34878D82A}">
                    <a16:rowId xmlns:a16="http://schemas.microsoft.com/office/drawing/2014/main" val="10003"/>
                  </a:ext>
                </a:extLst>
              </a:tr>
              <a:tr h="574936">
                <a:tc>
                  <a:txBody>
                    <a:bodyPr/>
                    <a:lstStyle/>
                    <a:p>
                      <a:r>
                        <a:rPr lang="en-US" sz="1200" dirty="0"/>
                        <a:t>Employer Contribution</a:t>
                      </a:r>
                    </a:p>
                  </a:txBody>
                  <a:tcPr marL="68598" marR="68598" marT="34299" marB="34299" anchor="ctr"/>
                </a:tc>
                <a:tc>
                  <a:txBody>
                    <a:bodyPr/>
                    <a:lstStyle/>
                    <a:p>
                      <a:pPr marL="0" marR="0" indent="0" algn="r" defTabSz="1218987" rtl="0" eaLnBrk="1" fontAlgn="auto" latinLnBrk="0" hangingPunct="1">
                        <a:lnSpc>
                          <a:spcPct val="100000"/>
                        </a:lnSpc>
                        <a:spcBef>
                          <a:spcPts val="0"/>
                        </a:spcBef>
                        <a:spcAft>
                          <a:spcPts val="0"/>
                        </a:spcAft>
                        <a:buClrTx/>
                        <a:buSzTx/>
                        <a:buFontTx/>
                        <a:buNone/>
                        <a:tabLst/>
                        <a:defRPr/>
                      </a:pPr>
                      <a:r>
                        <a:rPr lang="en-US" sz="1500" b="1" dirty="0">
                          <a:solidFill>
                            <a:srgbClr val="2F4770"/>
                          </a:solidFill>
                        </a:rPr>
                        <a:t>$0</a:t>
                      </a:r>
                    </a:p>
                  </a:txBody>
                  <a:tcPr marL="68598" marR="68598" marT="34299" marB="34299" anchor="ctr"/>
                </a:tc>
                <a:tc>
                  <a:txBody>
                    <a:bodyPr/>
                    <a:lstStyle/>
                    <a:p>
                      <a:pPr algn="r"/>
                      <a:r>
                        <a:rPr lang="en-US" sz="1500" b="1" dirty="0">
                          <a:solidFill>
                            <a:srgbClr val="2F4770"/>
                          </a:solidFill>
                        </a:rPr>
                        <a:t>$6,000</a:t>
                      </a:r>
                    </a:p>
                  </a:txBody>
                  <a:tcPr marL="68598" marR="68598" marT="34299" marB="34299" anchor="ctr"/>
                </a:tc>
                <a:tc>
                  <a:txBody>
                    <a:bodyPr/>
                    <a:lstStyle/>
                    <a:p>
                      <a:pPr algn="r"/>
                      <a:r>
                        <a:rPr lang="en-US" sz="1500" b="1" dirty="0">
                          <a:solidFill>
                            <a:srgbClr val="2F4770"/>
                          </a:solidFill>
                        </a:rPr>
                        <a:t>$9,300</a:t>
                      </a:r>
                    </a:p>
                  </a:txBody>
                  <a:tcPr marL="68598" marR="68598" marT="34299" marB="34299" anchor="ctr"/>
                </a:tc>
                <a:extLst>
                  <a:ext uri="{0D108BD9-81ED-4DB2-BD59-A6C34878D82A}">
                    <a16:rowId xmlns:a16="http://schemas.microsoft.com/office/drawing/2014/main" val="10004"/>
                  </a:ext>
                </a:extLst>
              </a:tr>
              <a:tr h="477039">
                <a:tc>
                  <a:txBody>
                    <a:bodyPr/>
                    <a:lstStyle/>
                    <a:p>
                      <a:r>
                        <a:rPr lang="en-US" sz="1200" dirty="0"/>
                        <a:t>Total</a:t>
                      </a:r>
                      <a:r>
                        <a:rPr lang="en-US" sz="1200" baseline="0" dirty="0"/>
                        <a:t> Impact w/ BenefitEd</a:t>
                      </a:r>
                      <a:endParaRPr lang="en-US" sz="1200" dirty="0"/>
                    </a:p>
                  </a:txBody>
                  <a:tcPr marL="68598" marR="68598" marT="34299" marB="34299" anchor="ctr"/>
                </a:tc>
                <a:tc>
                  <a:txBody>
                    <a:bodyPr/>
                    <a:lstStyle/>
                    <a:p>
                      <a:pPr marL="0" marR="0" indent="0" algn="r" defTabSz="1218987" rtl="0" eaLnBrk="1" fontAlgn="auto" latinLnBrk="0" hangingPunct="1">
                        <a:lnSpc>
                          <a:spcPct val="100000"/>
                        </a:lnSpc>
                        <a:spcBef>
                          <a:spcPts val="0"/>
                        </a:spcBef>
                        <a:spcAft>
                          <a:spcPts val="0"/>
                        </a:spcAft>
                        <a:buClrTx/>
                        <a:buSzTx/>
                        <a:buFontTx/>
                        <a:buNone/>
                        <a:tabLst/>
                        <a:defRPr/>
                      </a:pPr>
                      <a:r>
                        <a:rPr lang="en-US" sz="1500" b="1" dirty="0">
                          <a:solidFill>
                            <a:srgbClr val="2F4770"/>
                          </a:solidFill>
                        </a:rPr>
                        <a:t>$0</a:t>
                      </a:r>
                    </a:p>
                  </a:txBody>
                  <a:tcPr marL="68598" marR="68598" marT="34299" marB="34299" anchor="ctr"/>
                </a:tc>
                <a:tc>
                  <a:txBody>
                    <a:bodyPr/>
                    <a:lstStyle/>
                    <a:p>
                      <a:pPr algn="r"/>
                      <a:r>
                        <a:rPr lang="en-US" sz="1500" b="1" dirty="0">
                          <a:solidFill>
                            <a:srgbClr val="2F4770"/>
                          </a:solidFill>
                        </a:rPr>
                        <a:t>$10,199</a:t>
                      </a:r>
                    </a:p>
                  </a:txBody>
                  <a:tcPr marL="68598" marR="68598" marT="34299" marB="34299" anchor="ctr"/>
                </a:tc>
                <a:tc>
                  <a:txBody>
                    <a:bodyPr/>
                    <a:lstStyle/>
                    <a:p>
                      <a:pPr algn="r"/>
                      <a:r>
                        <a:rPr lang="en-US" sz="1500" b="1" dirty="0">
                          <a:solidFill>
                            <a:srgbClr val="2F4770"/>
                          </a:solidFill>
                        </a:rPr>
                        <a:t>$15,478</a:t>
                      </a:r>
                    </a:p>
                  </a:txBody>
                  <a:tcPr marL="68598" marR="68598" marT="34299" marB="34299" anchor="ctr"/>
                </a:tc>
                <a:extLst>
                  <a:ext uri="{0D108BD9-81ED-4DB2-BD59-A6C34878D82A}">
                    <a16:rowId xmlns:a16="http://schemas.microsoft.com/office/drawing/2014/main" val="10005"/>
                  </a:ext>
                </a:extLst>
              </a:tr>
            </a:tbl>
          </a:graphicData>
        </a:graphic>
      </p:graphicFrame>
      <p:sp>
        <p:nvSpPr>
          <p:cNvPr id="5" name="Title 4">
            <a:extLst>
              <a:ext uri="{FF2B5EF4-FFF2-40B4-BE49-F238E27FC236}">
                <a16:creationId xmlns:a16="http://schemas.microsoft.com/office/drawing/2014/main" id="{ED969A97-D8F0-4C24-8847-9D7BFD48BCE2}"/>
              </a:ext>
            </a:extLst>
          </p:cNvPr>
          <p:cNvSpPr>
            <a:spLocks noGrp="1"/>
          </p:cNvSpPr>
          <p:nvPr>
            <p:ph type="title"/>
          </p:nvPr>
        </p:nvSpPr>
        <p:spPr>
          <a:solidFill>
            <a:schemeClr val="bg1">
              <a:lumMod val="95000"/>
            </a:schemeClr>
          </a:solidFill>
        </p:spPr>
        <p:txBody>
          <a:bodyPr>
            <a:normAutofit/>
          </a:bodyPr>
          <a:lstStyle/>
          <a:p>
            <a:r>
              <a:rPr lang="en-US" sz="4000" b="1" dirty="0">
                <a:solidFill>
                  <a:schemeClr val="accent1">
                    <a:lumMod val="75000"/>
                  </a:schemeClr>
                </a:solidFill>
                <a:latin typeface="+mn-lt"/>
              </a:rPr>
              <a:t>A New Benefit Emerges</a:t>
            </a:r>
          </a:p>
        </p:txBody>
      </p:sp>
      <p:sp>
        <p:nvSpPr>
          <p:cNvPr id="7" name="TextBox 6">
            <a:extLst>
              <a:ext uri="{FF2B5EF4-FFF2-40B4-BE49-F238E27FC236}">
                <a16:creationId xmlns:a16="http://schemas.microsoft.com/office/drawing/2014/main" id="{EFE25808-B2E1-4AD8-BCEF-885732654E71}"/>
              </a:ext>
            </a:extLst>
          </p:cNvPr>
          <p:cNvSpPr txBox="1"/>
          <p:nvPr/>
        </p:nvSpPr>
        <p:spPr>
          <a:xfrm>
            <a:off x="685799" y="1785071"/>
            <a:ext cx="4255589" cy="369332"/>
          </a:xfrm>
          <a:prstGeom prst="rect">
            <a:avLst/>
          </a:prstGeom>
          <a:noFill/>
        </p:spPr>
        <p:txBody>
          <a:bodyPr wrap="none" rtlCol="0">
            <a:spAutoFit/>
          </a:bodyPr>
          <a:lstStyle/>
          <a:p>
            <a:r>
              <a:rPr lang="en-US" dirty="0"/>
              <a:t>Student Loan Repayment Program Overview</a:t>
            </a:r>
          </a:p>
        </p:txBody>
      </p:sp>
      <p:sp>
        <p:nvSpPr>
          <p:cNvPr id="8" name="TextBox 7">
            <a:extLst>
              <a:ext uri="{FF2B5EF4-FFF2-40B4-BE49-F238E27FC236}">
                <a16:creationId xmlns:a16="http://schemas.microsoft.com/office/drawing/2014/main" id="{8E1E1F73-3DCE-4E52-99F4-A9DFE60040AB}"/>
              </a:ext>
            </a:extLst>
          </p:cNvPr>
          <p:cNvSpPr txBox="1"/>
          <p:nvPr/>
        </p:nvSpPr>
        <p:spPr>
          <a:xfrm>
            <a:off x="802888" y="2999678"/>
            <a:ext cx="4138500" cy="646331"/>
          </a:xfrm>
          <a:prstGeom prst="rect">
            <a:avLst/>
          </a:prstGeom>
          <a:noFill/>
        </p:spPr>
        <p:txBody>
          <a:bodyPr wrap="square" rtlCol="0">
            <a:spAutoFit/>
          </a:bodyPr>
          <a:lstStyle/>
          <a:p>
            <a:r>
              <a:rPr lang="en-US" dirty="0"/>
              <a:t>How Employer Contribution Helps Employee Pay off Debt</a:t>
            </a:r>
          </a:p>
        </p:txBody>
      </p:sp>
    </p:spTree>
    <p:extLst>
      <p:ext uri="{BB962C8B-B14F-4D97-AF65-F5344CB8AC3E}">
        <p14:creationId xmlns:p14="http://schemas.microsoft.com/office/powerpoint/2010/main" val="125910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D57E0B-41E7-4862-852B-4C24E7B4784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Group 11">
            <a:extLst>
              <a:ext uri="{FF2B5EF4-FFF2-40B4-BE49-F238E27FC236}">
                <a16:creationId xmlns:a16="http://schemas.microsoft.com/office/drawing/2014/main" id="{14684A4D-3AB3-4D14-8F74-E9E22EFC922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3" name="Rectangle 12">
              <a:extLst>
                <a:ext uri="{FF2B5EF4-FFF2-40B4-BE49-F238E27FC236}">
                  <a16:creationId xmlns:a16="http://schemas.microsoft.com/office/drawing/2014/main" id="{62AAD8D6-E6DC-4196-8B6E-99E7C9027039}"/>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EF22364E-4978-4D02-9F7E-4608CE9F4BB0}"/>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D203295E-B861-404F-966C-8EDD88287736}"/>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17" name="Freeform: Shape 16">
            <a:extLst>
              <a:ext uri="{FF2B5EF4-FFF2-40B4-BE49-F238E27FC236}">
                <a16:creationId xmlns:a16="http://schemas.microsoft.com/office/drawing/2014/main" id="{66809B23-EC40-425A-B89A-F9CE4F0631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9" name="Freeform: Shape 18">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0963A3C6-C207-4968-B4FF-E80F51C3479F}"/>
              </a:ext>
            </a:extLst>
          </p:cNvPr>
          <p:cNvSpPr txBox="1"/>
          <p:nvPr/>
        </p:nvSpPr>
        <p:spPr>
          <a:xfrm>
            <a:off x="1286933" y="1061660"/>
            <a:ext cx="9618133" cy="104310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800" b="1" cap="all">
                <a:solidFill>
                  <a:schemeClr val="accent1"/>
                </a:solidFill>
                <a:latin typeface="+mj-lt"/>
                <a:ea typeface="+mj-ea"/>
                <a:cs typeface="+mj-cs"/>
              </a:rPr>
              <a:t>A NEW BENEFIT EMERGES</a:t>
            </a:r>
          </a:p>
        </p:txBody>
      </p:sp>
      <p:sp>
        <p:nvSpPr>
          <p:cNvPr id="5" name="TextBox 4">
            <a:extLst>
              <a:ext uri="{FF2B5EF4-FFF2-40B4-BE49-F238E27FC236}">
                <a16:creationId xmlns:a16="http://schemas.microsoft.com/office/drawing/2014/main" id="{4EA3D088-7E24-4333-A7C1-CEE3C21CCD04}"/>
              </a:ext>
            </a:extLst>
          </p:cNvPr>
          <p:cNvSpPr txBox="1"/>
          <p:nvPr/>
        </p:nvSpPr>
        <p:spPr>
          <a:xfrm>
            <a:off x="1286933" y="2226681"/>
            <a:ext cx="9618133" cy="3586290"/>
          </a:xfrm>
          <a:prstGeom prst="rect">
            <a:avLst/>
          </a:prstGeom>
        </p:spPr>
        <p:txBody>
          <a:bodyPr vert="horz" lIns="91440" tIns="45720" rIns="91440" bIns="45720" rtlCol="0" anchor="ctr">
            <a:normAutofit/>
          </a:bodyPr>
          <a:lstStyle/>
          <a:p>
            <a:pPr lvl="0" algn="ctr" defTabSz="914400">
              <a:lnSpc>
                <a:spcPct val="110000"/>
              </a:lnSpc>
              <a:spcAft>
                <a:spcPts val="600"/>
              </a:spcAft>
              <a:buClr>
                <a:schemeClr val="accent1"/>
              </a:buClr>
              <a:buSzPct val="160000"/>
            </a:pPr>
            <a:r>
              <a:rPr lang="en-US" b="1" cap="all" dirty="0">
                <a:solidFill>
                  <a:schemeClr val="tx1">
                    <a:lumMod val="85000"/>
                    <a:lumOff val="15000"/>
                  </a:schemeClr>
                </a:solidFill>
              </a:rPr>
              <a:t>Financial Wellness Programs Provide Measurable Impact to Employee Engagement</a:t>
            </a:r>
          </a:p>
          <a:p>
            <a:pPr lvl="0" indent="-228600" defTabSz="914400">
              <a:lnSpc>
                <a:spcPct val="110000"/>
              </a:lnSpc>
              <a:spcAft>
                <a:spcPts val="600"/>
              </a:spcAft>
              <a:buClr>
                <a:schemeClr val="accent1"/>
              </a:buClr>
              <a:buSzPct val="160000"/>
              <a:buFont typeface="Arial" panose="020B0604020202020204" pitchFamily="34" charset="0"/>
              <a:buChar char="•"/>
            </a:pPr>
            <a:endParaRPr lang="en-US" sz="1500" cap="all" dirty="0">
              <a:solidFill>
                <a:schemeClr val="tx1">
                  <a:lumMod val="85000"/>
                  <a:lumOff val="15000"/>
                </a:schemeClr>
              </a:solidFill>
            </a:endParaRPr>
          </a:p>
          <a:p>
            <a:pPr lvl="0" indent="-228600" defTabSz="914400">
              <a:lnSpc>
                <a:spcPct val="110000"/>
              </a:lnSpc>
              <a:spcAft>
                <a:spcPts val="600"/>
              </a:spcAft>
              <a:buClr>
                <a:schemeClr val="accent1"/>
              </a:buClr>
              <a:buSzPct val="160000"/>
              <a:buFont typeface="Arial" panose="020B0604020202020204" pitchFamily="34" charset="0"/>
              <a:buChar char="•"/>
              <a:tabLst>
                <a:tab pos="225425" algn="l"/>
              </a:tabLst>
            </a:pPr>
            <a:r>
              <a:rPr lang="en-US" sz="1500" cap="all" dirty="0">
                <a:solidFill>
                  <a:schemeClr val="tx1">
                    <a:lumMod val="85000"/>
                    <a:lumOff val="15000"/>
                  </a:schemeClr>
                </a:solidFill>
              </a:rPr>
              <a:t>Per </a:t>
            </a:r>
            <a:r>
              <a:rPr lang="en-US" sz="1500" cap="all" dirty="0" err="1">
                <a:solidFill>
                  <a:schemeClr val="tx1">
                    <a:lumMod val="85000"/>
                    <a:lumOff val="15000"/>
                  </a:schemeClr>
                </a:solidFill>
              </a:rPr>
              <a:t>BenefitEd</a:t>
            </a:r>
            <a:r>
              <a:rPr lang="en-US" sz="1500" cap="all" dirty="0">
                <a:solidFill>
                  <a:schemeClr val="tx1">
                    <a:lumMod val="85000"/>
                    <a:lumOff val="15000"/>
                  </a:schemeClr>
                </a:solidFill>
              </a:rPr>
              <a:t> survey in Nov 2016 study, 88% of participants said program shows that employer cares 	About their financial well-being.</a:t>
            </a:r>
          </a:p>
          <a:p>
            <a:pPr lvl="0" indent="-228600" defTabSz="914400">
              <a:lnSpc>
                <a:spcPct val="110000"/>
              </a:lnSpc>
              <a:spcAft>
                <a:spcPts val="600"/>
              </a:spcAft>
              <a:buClr>
                <a:schemeClr val="accent1"/>
              </a:buClr>
              <a:buSzPct val="160000"/>
              <a:buFont typeface="Arial" panose="020B0604020202020204" pitchFamily="34" charset="0"/>
              <a:buChar char="•"/>
              <a:tabLst>
                <a:tab pos="225425" algn="l"/>
              </a:tabLst>
            </a:pPr>
            <a:r>
              <a:rPr lang="en-US" sz="1500" cap="all" dirty="0">
                <a:solidFill>
                  <a:schemeClr val="tx1">
                    <a:lumMod val="85000"/>
                    <a:lumOff val="15000"/>
                  </a:schemeClr>
                </a:solidFill>
              </a:rPr>
              <a:t>82% of participants surveyed in Nov 2016 </a:t>
            </a:r>
            <a:r>
              <a:rPr lang="en-US" sz="1500" cap="all" dirty="0" err="1">
                <a:solidFill>
                  <a:schemeClr val="tx1">
                    <a:lumMod val="85000"/>
                    <a:lumOff val="15000"/>
                  </a:schemeClr>
                </a:solidFill>
              </a:rPr>
              <a:t>BenefitEd</a:t>
            </a:r>
            <a:r>
              <a:rPr lang="en-US" sz="1500" cap="all" dirty="0">
                <a:solidFill>
                  <a:schemeClr val="tx1">
                    <a:lumMod val="85000"/>
                    <a:lumOff val="15000"/>
                  </a:schemeClr>
                </a:solidFill>
              </a:rPr>
              <a:t> survey said they would recommend employer to 	a friend because of the loan program</a:t>
            </a:r>
          </a:p>
          <a:p>
            <a:pPr lvl="0" indent="-228600" defTabSz="914400">
              <a:lnSpc>
                <a:spcPct val="110000"/>
              </a:lnSpc>
              <a:spcAft>
                <a:spcPts val="600"/>
              </a:spcAft>
              <a:buClr>
                <a:schemeClr val="accent1"/>
              </a:buClr>
              <a:buSzPct val="160000"/>
              <a:buFont typeface="Arial" panose="020B0604020202020204" pitchFamily="34" charset="0"/>
              <a:buChar char="•"/>
            </a:pPr>
            <a:r>
              <a:rPr lang="en-US" sz="1500" cap="all" dirty="0">
                <a:solidFill>
                  <a:schemeClr val="tx1">
                    <a:lumMod val="85000"/>
                    <a:lumOff val="15000"/>
                  </a:schemeClr>
                </a:solidFill>
              </a:rPr>
              <a:t>18-24 yrs. old's ranked program value above medical and 401k 2nd only to PTO</a:t>
            </a:r>
          </a:p>
          <a:p>
            <a:pPr indent="-228600" defTabSz="914400">
              <a:lnSpc>
                <a:spcPct val="110000"/>
              </a:lnSpc>
              <a:spcAft>
                <a:spcPts val="600"/>
              </a:spcAft>
              <a:buClr>
                <a:schemeClr val="accent1"/>
              </a:buClr>
              <a:buSzPct val="160000"/>
              <a:buFont typeface="Arial" panose="020B0604020202020204" pitchFamily="34" charset="0"/>
              <a:buChar char="•"/>
              <a:tabLst>
                <a:tab pos="225425" algn="l"/>
              </a:tabLst>
            </a:pPr>
            <a:r>
              <a:rPr lang="en-US" sz="1500" cap="all" dirty="0">
                <a:solidFill>
                  <a:schemeClr val="tx1">
                    <a:lumMod val="85000"/>
                    <a:lumOff val="15000"/>
                  </a:schemeClr>
                </a:solidFill>
              </a:rPr>
              <a:t>69.3% of borrowers would rather received a student loan payment instead of a gift this holiday 	season.</a:t>
            </a:r>
          </a:p>
          <a:p>
            <a:pPr indent="-228600" defTabSz="914400">
              <a:lnSpc>
                <a:spcPct val="110000"/>
              </a:lnSpc>
              <a:spcAft>
                <a:spcPts val="600"/>
              </a:spcAft>
              <a:buClr>
                <a:schemeClr val="accent1"/>
              </a:buClr>
              <a:buSzPct val="160000"/>
              <a:buFont typeface="Arial" panose="020B0604020202020204" pitchFamily="34" charset="0"/>
              <a:buChar char="•"/>
              <a:tabLst>
                <a:tab pos="225425" algn="l"/>
              </a:tabLst>
            </a:pPr>
            <a:r>
              <a:rPr lang="en-US" sz="1500" cap="all" dirty="0">
                <a:solidFill>
                  <a:schemeClr val="tx1">
                    <a:lumMod val="85000"/>
                    <a:lumOff val="15000"/>
                  </a:schemeClr>
                </a:solidFill>
              </a:rPr>
              <a:t>1000 college grads were polled by </a:t>
            </a:r>
            <a:r>
              <a:rPr lang="en-US" sz="1500" cap="all" dirty="0" err="1">
                <a:solidFill>
                  <a:schemeClr val="tx1">
                    <a:lumMod val="85000"/>
                    <a:lumOff val="15000"/>
                  </a:schemeClr>
                </a:solidFill>
              </a:rPr>
              <a:t>SoFi</a:t>
            </a:r>
            <a:r>
              <a:rPr lang="en-US" sz="1500" cap="all" dirty="0">
                <a:solidFill>
                  <a:schemeClr val="tx1">
                    <a:lumMod val="85000"/>
                    <a:lumOff val="15000"/>
                  </a:schemeClr>
                </a:solidFill>
              </a:rPr>
              <a:t>, 90% were more willing to accept a job offer if the 	employer offered a student loan contribution benefit.</a:t>
            </a:r>
          </a:p>
          <a:p>
            <a:pPr lvl="0" indent="-228600" defTabSz="914400">
              <a:lnSpc>
                <a:spcPct val="110000"/>
              </a:lnSpc>
              <a:spcAft>
                <a:spcPts val="600"/>
              </a:spcAft>
              <a:buClr>
                <a:schemeClr val="accent1"/>
              </a:buClr>
              <a:buSzPct val="160000"/>
              <a:buFont typeface="Arial" panose="020B0604020202020204" pitchFamily="34" charset="0"/>
              <a:buChar char="•"/>
            </a:pPr>
            <a:endParaRPr lang="en-US" sz="1500" cap="all" dirty="0">
              <a:solidFill>
                <a:schemeClr val="tx1">
                  <a:lumMod val="85000"/>
                  <a:lumOff val="15000"/>
                </a:schemeClr>
              </a:solidFill>
            </a:endParaRPr>
          </a:p>
        </p:txBody>
      </p:sp>
    </p:spTree>
    <p:extLst>
      <p:ext uri="{BB962C8B-B14F-4D97-AF65-F5344CB8AC3E}">
        <p14:creationId xmlns:p14="http://schemas.microsoft.com/office/powerpoint/2010/main" val="1344909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028" name="Picture 70" descr="A brick wall&#10;&#10;Description generated with very high confidence">
            <a:extLst>
              <a:ext uri="{FF2B5EF4-FFF2-40B4-BE49-F238E27FC236}">
                <a16:creationId xmlns:a16="http://schemas.microsoft.com/office/drawing/2014/main" id="{53CD781F-F935-4310-9C70-32C9B03A159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29" name="Group 72">
            <a:extLst>
              <a:ext uri="{FF2B5EF4-FFF2-40B4-BE49-F238E27FC236}">
                <a16:creationId xmlns:a16="http://schemas.microsoft.com/office/drawing/2014/main" id="{E389415A-F11F-49E4-B0C5-CF7FF9CE8E0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74" name="Rectangle 73">
              <a:extLst>
                <a:ext uri="{FF2B5EF4-FFF2-40B4-BE49-F238E27FC236}">
                  <a16:creationId xmlns:a16="http://schemas.microsoft.com/office/drawing/2014/main" id="{91A09D7C-72C0-44A7-95A9-038C62939D0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9B1A95B7-C468-4483-B6EA-858374AB579C}"/>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6" name="Rectangle 75">
              <a:extLst>
                <a:ext uri="{FF2B5EF4-FFF2-40B4-BE49-F238E27FC236}">
                  <a16:creationId xmlns:a16="http://schemas.microsoft.com/office/drawing/2014/main" id="{2D68F968-C120-4C1E-B281-A62213BD21A0}"/>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1026" name="Picture 2" descr="College debt">
            <a:extLst>
              <a:ext uri="{FF2B5EF4-FFF2-40B4-BE49-F238E27FC236}">
                <a16:creationId xmlns:a16="http://schemas.microsoft.com/office/drawing/2014/main" id="{97E35925-AFA4-4B5A-9BF3-0AEF46B0CD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053" r="9091" b="13766"/>
          <a:stretch/>
        </p:blipFill>
        <p:spPr bwMode="auto">
          <a:xfrm>
            <a:off x="-25397"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10">
            <a:extLst>
              <a:ext uri="{FF2B5EF4-FFF2-40B4-BE49-F238E27FC236}">
                <a16:creationId xmlns:a16="http://schemas.microsoft.com/office/drawing/2014/main" id="{CC146B38-3E4E-4A67-91CF-55DBCC51B4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53067" y="613608"/>
            <a:ext cx="8044107"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0963A3C6-C207-4968-B4FF-E80F51C3479F}"/>
              </a:ext>
            </a:extLst>
          </p:cNvPr>
          <p:cNvSpPr txBox="1"/>
          <p:nvPr/>
        </p:nvSpPr>
        <p:spPr>
          <a:xfrm rot="21420000">
            <a:off x="486113" y="1220999"/>
            <a:ext cx="6851188" cy="115196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600" b="1" cap="all" dirty="0">
                <a:solidFill>
                  <a:schemeClr val="bg1"/>
                </a:solidFill>
                <a:latin typeface="+mj-lt"/>
                <a:ea typeface="+mj-ea"/>
                <a:cs typeface="+mj-cs"/>
              </a:rPr>
              <a:t>A New Benefit Emerges</a:t>
            </a:r>
          </a:p>
        </p:txBody>
      </p:sp>
      <p:sp>
        <p:nvSpPr>
          <p:cNvPr id="3" name="TextBox 2">
            <a:extLst>
              <a:ext uri="{FF2B5EF4-FFF2-40B4-BE49-F238E27FC236}">
                <a16:creationId xmlns:a16="http://schemas.microsoft.com/office/drawing/2014/main" id="{2486493C-981B-482D-A8CB-13724BDEA784}"/>
              </a:ext>
            </a:extLst>
          </p:cNvPr>
          <p:cNvSpPr txBox="1"/>
          <p:nvPr/>
        </p:nvSpPr>
        <p:spPr>
          <a:xfrm rot="21420000">
            <a:off x="304657" y="2178352"/>
            <a:ext cx="7413233" cy="3733195"/>
          </a:xfrm>
          <a:prstGeom prst="rect">
            <a:avLst/>
          </a:prstGeom>
          <a:scene3d>
            <a:camera prst="orthographicFront">
              <a:rot lat="0" lon="0" rev="0"/>
            </a:camera>
            <a:lightRig rig="glow" dir="t">
              <a:rot lat="0" lon="0" rev="4800000"/>
            </a:lightRig>
          </a:scene3d>
        </p:spPr>
        <p:txBody>
          <a:bodyPr vert="horz" lIns="91440" tIns="45720" rIns="91440" bIns="45720" rtlCol="0" anchor="ctr">
            <a:normAutofit lnSpcReduction="10000"/>
          </a:bodyPr>
          <a:lstStyle/>
          <a:p>
            <a:pPr defTabSz="914400">
              <a:lnSpc>
                <a:spcPct val="110000"/>
              </a:lnSpc>
              <a:spcAft>
                <a:spcPts val="600"/>
              </a:spcAft>
              <a:buClr>
                <a:schemeClr val="accent1"/>
              </a:buClr>
              <a:buSzPct val="160000"/>
            </a:pPr>
            <a:r>
              <a:rPr lang="en-US" sz="1400" cap="all" dirty="0">
                <a:solidFill>
                  <a:schemeClr val="bg1"/>
                </a:solidFill>
              </a:rPr>
              <a:t>Anticipated Growth</a:t>
            </a:r>
          </a:p>
          <a:p>
            <a:pPr defTabSz="914400">
              <a:lnSpc>
                <a:spcPct val="110000"/>
              </a:lnSpc>
              <a:spcAft>
                <a:spcPts val="600"/>
              </a:spcAft>
              <a:buClr>
                <a:schemeClr val="accent1"/>
              </a:buClr>
              <a:buSzPct val="160000"/>
            </a:pPr>
            <a:r>
              <a:rPr lang="en-US" sz="1400" cap="all" dirty="0">
                <a:solidFill>
                  <a:schemeClr val="bg1"/>
                </a:solidFill>
              </a:rPr>
              <a:t>	Per A Study By Willis Towers Watson, 4% of employers offered Student 	Loan Repayment Repayment Programs, Expect to increase to 25% by end of 	2018.</a:t>
            </a:r>
          </a:p>
          <a:p>
            <a:pPr indent="-228600" defTabSz="914400">
              <a:lnSpc>
                <a:spcPct val="110000"/>
              </a:lnSpc>
              <a:spcAft>
                <a:spcPts val="600"/>
              </a:spcAft>
              <a:buClr>
                <a:schemeClr val="accent1"/>
              </a:buClr>
              <a:buSzPct val="160000"/>
              <a:buFont typeface="Arial" panose="020B0604020202020204" pitchFamily="34" charset="0"/>
              <a:buChar char="•"/>
            </a:pPr>
            <a:endParaRPr lang="en-US" sz="1400" cap="all" dirty="0">
              <a:solidFill>
                <a:schemeClr val="bg1"/>
              </a:solidFill>
            </a:endParaRPr>
          </a:p>
          <a:p>
            <a:pPr defTabSz="914400">
              <a:lnSpc>
                <a:spcPct val="110000"/>
              </a:lnSpc>
              <a:spcAft>
                <a:spcPts val="600"/>
              </a:spcAft>
              <a:buClr>
                <a:schemeClr val="accent1"/>
              </a:buClr>
              <a:buSzPct val="160000"/>
            </a:pPr>
            <a:r>
              <a:rPr lang="en-US" sz="1400" cap="all" dirty="0">
                <a:solidFill>
                  <a:schemeClr val="bg1"/>
                </a:solidFill>
              </a:rPr>
              <a:t>Popularity of BENEFIT</a:t>
            </a:r>
          </a:p>
          <a:p>
            <a:pPr defTabSz="914400">
              <a:lnSpc>
                <a:spcPct val="110000"/>
              </a:lnSpc>
              <a:spcAft>
                <a:spcPts val="600"/>
              </a:spcAft>
              <a:buClr>
                <a:schemeClr val="accent1"/>
              </a:buClr>
              <a:buSzPct val="160000"/>
            </a:pPr>
            <a:r>
              <a:rPr lang="en-US" sz="1400" cap="all" dirty="0">
                <a:solidFill>
                  <a:schemeClr val="bg1"/>
                </a:solidFill>
              </a:rPr>
              <a:t>	89% of job seekers believe student loan repayment should be an option in 	a benefits package.</a:t>
            </a:r>
          </a:p>
          <a:p>
            <a:pPr indent="-228600" defTabSz="914400">
              <a:lnSpc>
                <a:spcPct val="110000"/>
              </a:lnSpc>
              <a:spcAft>
                <a:spcPts val="600"/>
              </a:spcAft>
              <a:buClr>
                <a:schemeClr val="accent1"/>
              </a:buClr>
              <a:buSzPct val="160000"/>
              <a:buFont typeface="Arial" panose="020B0604020202020204" pitchFamily="34" charset="0"/>
              <a:buChar char="•"/>
            </a:pPr>
            <a:endParaRPr lang="en-US" sz="1400" cap="all" dirty="0">
              <a:solidFill>
                <a:schemeClr val="bg1"/>
              </a:solidFill>
            </a:endParaRPr>
          </a:p>
          <a:p>
            <a:pPr defTabSz="914400">
              <a:lnSpc>
                <a:spcPct val="110000"/>
              </a:lnSpc>
              <a:spcAft>
                <a:spcPts val="600"/>
              </a:spcAft>
              <a:buClr>
                <a:schemeClr val="accent1"/>
              </a:buClr>
              <a:buSzPct val="160000"/>
            </a:pPr>
            <a:r>
              <a:rPr lang="en-US" sz="1400" cap="all" dirty="0">
                <a:solidFill>
                  <a:schemeClr val="bg1"/>
                </a:solidFill>
              </a:rPr>
              <a:t>	65% of employees currently participating in programs are millennials.</a:t>
            </a:r>
          </a:p>
          <a:p>
            <a:pPr defTabSz="914400">
              <a:lnSpc>
                <a:spcPct val="110000"/>
              </a:lnSpc>
              <a:spcAft>
                <a:spcPts val="600"/>
              </a:spcAft>
              <a:buClr>
                <a:schemeClr val="accent1"/>
              </a:buClr>
              <a:buSzPct val="160000"/>
            </a:pPr>
            <a:r>
              <a:rPr lang="en-US" sz="1400" cap="all" dirty="0">
                <a:solidFill>
                  <a:schemeClr val="bg1"/>
                </a:solidFill>
              </a:rPr>
              <a:t> 	Millennial parents are the fastest growing segment.</a:t>
            </a:r>
          </a:p>
          <a:p>
            <a:pPr indent="-228600" defTabSz="914400">
              <a:lnSpc>
                <a:spcPct val="110000"/>
              </a:lnSpc>
              <a:spcAft>
                <a:spcPts val="600"/>
              </a:spcAft>
              <a:buClr>
                <a:schemeClr val="accent1"/>
              </a:buClr>
              <a:buSzPct val="160000"/>
              <a:buFont typeface="Arial" panose="020B0604020202020204" pitchFamily="34" charset="0"/>
              <a:buChar char="•"/>
            </a:pPr>
            <a:endParaRPr lang="en-US" sz="1400" cap="all" dirty="0">
              <a:solidFill>
                <a:schemeClr val="bg1"/>
              </a:solidFill>
            </a:endParaRPr>
          </a:p>
          <a:p>
            <a:pPr marL="685800" lvl="2" defTabSz="914400">
              <a:lnSpc>
                <a:spcPct val="110000"/>
              </a:lnSpc>
              <a:spcAft>
                <a:spcPts val="600"/>
              </a:spcAft>
              <a:buClr>
                <a:schemeClr val="accent1"/>
              </a:buClr>
              <a:buSzPct val="160000"/>
            </a:pPr>
            <a:r>
              <a:rPr lang="en-US" sz="1400" cap="all" dirty="0">
                <a:solidFill>
                  <a:schemeClr val="bg1"/>
                </a:solidFill>
              </a:rPr>
              <a:t>	Average ER contribution has shifted from $50/mo. to $100/mo.</a:t>
            </a:r>
          </a:p>
        </p:txBody>
      </p:sp>
    </p:spTree>
    <p:extLst>
      <p:ext uri="{BB962C8B-B14F-4D97-AF65-F5344CB8AC3E}">
        <p14:creationId xmlns:p14="http://schemas.microsoft.com/office/powerpoint/2010/main" val="3235247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86493C-981B-482D-A8CB-13724BDEA784}"/>
              </a:ext>
            </a:extLst>
          </p:cNvPr>
          <p:cNvSpPr txBox="1"/>
          <p:nvPr/>
        </p:nvSpPr>
        <p:spPr>
          <a:xfrm>
            <a:off x="6636002" y="1462748"/>
            <a:ext cx="4628898" cy="523220"/>
          </a:xfrm>
          <a:prstGeom prst="rect">
            <a:avLst/>
          </a:prstGeom>
          <a:noFill/>
        </p:spPr>
        <p:txBody>
          <a:bodyPr wrap="square" rtlCol="0">
            <a:spAutoFit/>
          </a:bodyPr>
          <a:lstStyle/>
          <a:p>
            <a:pPr algn="ctr"/>
            <a:r>
              <a:rPr lang="en-US" sz="2800" dirty="0">
                <a:ln w="0"/>
                <a:solidFill>
                  <a:schemeClr val="accent1"/>
                </a:solidFill>
                <a:effectLst>
                  <a:outerShdw blurRad="60007" dist="200025" dir="15000000" sy="30000" kx="-1800000" algn="bl" rotWithShape="0">
                    <a:prstClr val="black">
                      <a:alpha val="32000"/>
                    </a:prstClr>
                  </a:outerShdw>
                </a:effectLst>
              </a:rPr>
              <a:t>Plan Differences</a:t>
            </a:r>
          </a:p>
        </p:txBody>
      </p:sp>
      <p:sp>
        <p:nvSpPr>
          <p:cNvPr id="4" name="TextBox 3">
            <a:extLst>
              <a:ext uri="{FF2B5EF4-FFF2-40B4-BE49-F238E27FC236}">
                <a16:creationId xmlns:a16="http://schemas.microsoft.com/office/drawing/2014/main" id="{8185D54F-36AE-495A-AEB6-1B6AEA9ECDCA}"/>
              </a:ext>
            </a:extLst>
          </p:cNvPr>
          <p:cNvSpPr txBox="1"/>
          <p:nvPr/>
        </p:nvSpPr>
        <p:spPr>
          <a:xfrm>
            <a:off x="268275" y="1462748"/>
            <a:ext cx="5943491" cy="523220"/>
          </a:xfrm>
          <a:prstGeom prst="rect">
            <a:avLst/>
          </a:prstGeom>
          <a:noFill/>
        </p:spPr>
        <p:txBody>
          <a:bodyPr wrap="square" rtlCol="0">
            <a:spAutoFit/>
          </a:bodyPr>
          <a:lstStyle/>
          <a:p>
            <a:pPr algn="ctr"/>
            <a:r>
              <a:rPr lang="en-US" sz="2800" dirty="0">
                <a:ln w="0"/>
                <a:solidFill>
                  <a:schemeClr val="accent1"/>
                </a:solidFill>
                <a:effectLst>
                  <a:outerShdw blurRad="60007" dist="200025" dir="15000000" sy="30000" kx="-1800000" algn="bl" rotWithShape="0">
                    <a:prstClr val="black">
                      <a:alpha val="32000"/>
                    </a:prstClr>
                  </a:outerShdw>
                </a:effectLst>
              </a:rPr>
              <a:t>Competition</a:t>
            </a:r>
          </a:p>
        </p:txBody>
      </p:sp>
      <p:sp>
        <p:nvSpPr>
          <p:cNvPr id="5" name="TextBox 4">
            <a:extLst>
              <a:ext uri="{FF2B5EF4-FFF2-40B4-BE49-F238E27FC236}">
                <a16:creationId xmlns:a16="http://schemas.microsoft.com/office/drawing/2014/main" id="{2CDD680D-381E-48A3-86C6-1775BE2F6427}"/>
              </a:ext>
            </a:extLst>
          </p:cNvPr>
          <p:cNvSpPr txBox="1"/>
          <p:nvPr/>
        </p:nvSpPr>
        <p:spPr>
          <a:xfrm>
            <a:off x="3145257" y="374521"/>
            <a:ext cx="5710987" cy="707886"/>
          </a:xfrm>
          <a:prstGeom prst="rect">
            <a:avLst/>
          </a:prstGeom>
          <a:noFill/>
        </p:spPr>
        <p:txBody>
          <a:bodyPr wrap="none" rtlCol="0">
            <a:spAutoFit/>
          </a:bodyPr>
          <a:lstStyle/>
          <a:p>
            <a:pPr algn="ctr"/>
            <a:r>
              <a:rPr lang="en-US" sz="4000" b="1" dirty="0">
                <a:solidFill>
                  <a:schemeClr val="accent1">
                    <a:lumMod val="75000"/>
                  </a:schemeClr>
                </a:solidFill>
              </a:rPr>
              <a:t>A NEW BENEFIT EMERGES</a:t>
            </a:r>
          </a:p>
        </p:txBody>
      </p:sp>
      <p:pic>
        <p:nvPicPr>
          <p:cNvPr id="7" name="Picture 6">
            <a:extLst>
              <a:ext uri="{FF2B5EF4-FFF2-40B4-BE49-F238E27FC236}">
                <a16:creationId xmlns:a16="http://schemas.microsoft.com/office/drawing/2014/main" id="{17FEC4DF-7C44-468A-ADFC-26D7D90E89A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68275" y="2308796"/>
            <a:ext cx="5943491" cy="269172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3" name="Picture 12" descr="An apple and an orange&#10;&#10;Description generated with high confidence">
            <a:extLst>
              <a:ext uri="{FF2B5EF4-FFF2-40B4-BE49-F238E27FC236}">
                <a16:creationId xmlns:a16="http://schemas.microsoft.com/office/drawing/2014/main" id="{84528625-3975-4710-979A-B8F72FA145E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636002" y="2308796"/>
            <a:ext cx="4628898" cy="269172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3628774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39" name="Picture 24">
            <a:extLst>
              <a:ext uri="{FF2B5EF4-FFF2-40B4-BE49-F238E27FC236}">
                <a16:creationId xmlns:a16="http://schemas.microsoft.com/office/drawing/2014/main" id="{53CD781F-F935-4310-9C70-32C9B03A159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0" name="Group 26">
            <a:extLst>
              <a:ext uri="{FF2B5EF4-FFF2-40B4-BE49-F238E27FC236}">
                <a16:creationId xmlns:a16="http://schemas.microsoft.com/office/drawing/2014/main" id="{E389415A-F11F-49E4-B0C5-CF7FF9CE8E0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28" name="Rectangle 27">
              <a:extLst>
                <a:ext uri="{FF2B5EF4-FFF2-40B4-BE49-F238E27FC236}">
                  <a16:creationId xmlns:a16="http://schemas.microsoft.com/office/drawing/2014/main" id="{91A09D7C-72C0-44A7-95A9-038C62939D0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9" name="Freeform 11">
              <a:extLst>
                <a:ext uri="{FF2B5EF4-FFF2-40B4-BE49-F238E27FC236}">
                  <a16:creationId xmlns:a16="http://schemas.microsoft.com/office/drawing/2014/main" id="{9B1A95B7-C468-4483-B6EA-858374AB579C}"/>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0" name="Rectangle 29">
              <a:extLst>
                <a:ext uri="{FF2B5EF4-FFF2-40B4-BE49-F238E27FC236}">
                  <a16:creationId xmlns:a16="http://schemas.microsoft.com/office/drawing/2014/main" id="{2D68F968-C120-4C1E-B281-A62213BD21A0}"/>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32" name="Picture 31">
            <a:extLst>
              <a:ext uri="{FF2B5EF4-FFF2-40B4-BE49-F238E27FC236}">
                <a16:creationId xmlns:a16="http://schemas.microsoft.com/office/drawing/2014/main" id="{1D7BE49D-A34B-4F25-BC8C-CE9E2B37FAA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4" name="Rectangle 33">
            <a:extLst>
              <a:ext uri="{FF2B5EF4-FFF2-40B4-BE49-F238E27FC236}">
                <a16:creationId xmlns:a16="http://schemas.microsoft.com/office/drawing/2014/main" id="{66DFDEE3-F2F4-48C9-8222-CA273412CD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20" name="Picture 19" descr="A picture containing hammer, tool, baseball, bat&#10;&#10;Description generated with very high confidence">
            <a:extLst>
              <a:ext uri="{FF2B5EF4-FFF2-40B4-BE49-F238E27FC236}">
                <a16:creationId xmlns:a16="http://schemas.microsoft.com/office/drawing/2014/main" id="{C1BFC3CB-0497-418E-9FDF-CE552FE47882}"/>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18983" b="1"/>
          <a:stretch/>
        </p:blipFill>
        <p:spPr>
          <a:xfrm>
            <a:off x="6327849" y="234347"/>
            <a:ext cx="5146360" cy="5903415"/>
          </a:xfrm>
          <a:prstGeom prst="rect">
            <a:avLst/>
          </a:prstGeom>
          <a:ln>
            <a:noFill/>
          </a:ln>
        </p:spPr>
      </p:pic>
      <p:sp>
        <p:nvSpPr>
          <p:cNvPr id="41" name="Freeform 9">
            <a:extLst>
              <a:ext uri="{FF2B5EF4-FFF2-40B4-BE49-F238E27FC236}">
                <a16:creationId xmlns:a16="http://schemas.microsoft.com/office/drawing/2014/main" id="{95A09B00-70D2-4998-8FA5-3A8ED576D9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8" name="Rectangle 37">
            <a:extLst>
              <a:ext uri="{FF2B5EF4-FFF2-40B4-BE49-F238E27FC236}">
                <a16:creationId xmlns:a16="http://schemas.microsoft.com/office/drawing/2014/main" id="{4B5FB9F9-CCF5-4072-83C3-3B45E1409F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0963A3C6-C207-4968-B4FF-E80F51C3479F}"/>
              </a:ext>
            </a:extLst>
          </p:cNvPr>
          <p:cNvSpPr txBox="1"/>
          <p:nvPr/>
        </p:nvSpPr>
        <p:spPr>
          <a:xfrm>
            <a:off x="685799" y="690479"/>
            <a:ext cx="4957275" cy="1146825"/>
          </a:xfrm>
          <a:prstGeom prst="rect">
            <a:avLst/>
          </a:prstGeom>
        </p:spPr>
        <p:txBody>
          <a:bodyPr vert="horz" lIns="91440" tIns="45720" rIns="91440" bIns="45720" rtlCol="0" anchor="ctr">
            <a:normAutofit fontScale="85000" lnSpcReduction="10000"/>
          </a:bodyPr>
          <a:lstStyle/>
          <a:p>
            <a:pPr defTabSz="914400">
              <a:lnSpc>
                <a:spcPct val="90000"/>
              </a:lnSpc>
              <a:spcBef>
                <a:spcPct val="0"/>
              </a:spcBef>
              <a:spcAft>
                <a:spcPts val="600"/>
              </a:spcAft>
            </a:pPr>
            <a:r>
              <a:rPr lang="en-US" sz="3800" b="1" cap="all" dirty="0">
                <a:solidFill>
                  <a:schemeClr val="bg1"/>
                </a:solidFill>
                <a:latin typeface="+mj-lt"/>
                <a:ea typeface="+mj-ea"/>
                <a:cs typeface="+mj-cs"/>
              </a:rPr>
              <a:t>A New Benefit Emerges – Legal Aspects</a:t>
            </a:r>
          </a:p>
        </p:txBody>
      </p:sp>
      <p:sp>
        <p:nvSpPr>
          <p:cNvPr id="3" name="TextBox 2">
            <a:extLst>
              <a:ext uri="{FF2B5EF4-FFF2-40B4-BE49-F238E27FC236}">
                <a16:creationId xmlns:a16="http://schemas.microsoft.com/office/drawing/2014/main" id="{2486493C-981B-482D-A8CB-13724BDEA784}"/>
              </a:ext>
            </a:extLst>
          </p:cNvPr>
          <p:cNvSpPr txBox="1"/>
          <p:nvPr/>
        </p:nvSpPr>
        <p:spPr>
          <a:xfrm>
            <a:off x="685800" y="2063395"/>
            <a:ext cx="4957273" cy="3446103"/>
          </a:xfrm>
          <a:prstGeom prst="rect">
            <a:avLst/>
          </a:prstGeom>
          <a:scene3d>
            <a:camera prst="orthographicFront">
              <a:rot lat="0" lon="0" rev="0"/>
            </a:camera>
            <a:lightRig rig="soft" dir="t">
              <a:rot lat="0" lon="0" rev="0"/>
            </a:lightRig>
          </a:scene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marL="228600" indent="-228600" defTabSz="914400">
              <a:lnSpc>
                <a:spcPct val="110000"/>
              </a:lnSpc>
              <a:spcAft>
                <a:spcPts val="600"/>
              </a:spcAft>
              <a:buClr>
                <a:schemeClr val="accent1"/>
              </a:buClr>
              <a:buSzPct val="160000"/>
              <a:buFont typeface="Arial" panose="020B0604020202020204" pitchFamily="34" charset="0"/>
              <a:buChar char="•"/>
            </a:pPr>
            <a:r>
              <a:rPr lang="en-US" sz="1400" b="1" cap="all" dirty="0">
                <a:solidFill>
                  <a:schemeClr val="bg1"/>
                </a:solidFill>
              </a:rPr>
              <a:t>Tax Cuts and Jobs Act</a:t>
            </a:r>
            <a:r>
              <a:rPr lang="en-US" sz="1400" cap="all" dirty="0">
                <a:solidFill>
                  <a:schemeClr val="bg1"/>
                </a:solidFill>
              </a:rPr>
              <a:t> slashed corporate rate from 35% to 21% is prompting many large employers to increase wages and look at other ways to invest in their employees</a:t>
            </a:r>
          </a:p>
          <a:p>
            <a:pPr indent="-228600" defTabSz="914400">
              <a:lnSpc>
                <a:spcPct val="110000"/>
              </a:lnSpc>
              <a:spcAft>
                <a:spcPts val="600"/>
              </a:spcAft>
              <a:buClr>
                <a:schemeClr val="accent1"/>
              </a:buClr>
              <a:buSzPct val="160000"/>
              <a:buFont typeface="Arial" panose="020B0604020202020204" pitchFamily="34" charset="0"/>
              <a:buChar char="•"/>
            </a:pPr>
            <a:r>
              <a:rPr lang="en-US" sz="1400" b="1" cap="all" dirty="0">
                <a:solidFill>
                  <a:schemeClr val="bg1"/>
                </a:solidFill>
              </a:rPr>
              <a:t>Tax Ramifications</a:t>
            </a:r>
          </a:p>
          <a:p>
            <a:pPr marL="571500" defTabSz="914400">
              <a:lnSpc>
                <a:spcPct val="110000"/>
              </a:lnSpc>
              <a:spcAft>
                <a:spcPts val="600"/>
              </a:spcAft>
              <a:buClr>
                <a:schemeClr val="accent1"/>
              </a:buClr>
              <a:buSzPct val="160000"/>
            </a:pPr>
            <a:r>
              <a:rPr lang="en-US" sz="1400" cap="all" dirty="0">
                <a:solidFill>
                  <a:schemeClr val="bg1"/>
                </a:solidFill>
              </a:rPr>
              <a:t>Employers can deduct payments and fees like any other business expense</a:t>
            </a:r>
          </a:p>
          <a:p>
            <a:pPr marL="571500" indent="-228600" defTabSz="914400">
              <a:lnSpc>
                <a:spcPct val="110000"/>
              </a:lnSpc>
              <a:spcAft>
                <a:spcPts val="600"/>
              </a:spcAft>
              <a:buClr>
                <a:schemeClr val="accent1"/>
              </a:buClr>
              <a:buSzPct val="160000"/>
              <a:buFont typeface="Arial" panose="020B0604020202020204" pitchFamily="34" charset="0"/>
              <a:buChar char="•"/>
            </a:pPr>
            <a:r>
              <a:rPr lang="en-US" sz="1400" cap="all" dirty="0">
                <a:solidFill>
                  <a:schemeClr val="bg1"/>
                </a:solidFill>
              </a:rPr>
              <a:t>It is considered as taxable income to employee</a:t>
            </a:r>
          </a:p>
          <a:p>
            <a:pPr indent="-228600" defTabSz="914400">
              <a:lnSpc>
                <a:spcPct val="110000"/>
              </a:lnSpc>
              <a:spcAft>
                <a:spcPts val="600"/>
              </a:spcAft>
              <a:buClr>
                <a:schemeClr val="accent1"/>
              </a:buClr>
              <a:buSzPct val="160000"/>
              <a:buFont typeface="Arial" panose="020B0604020202020204" pitchFamily="34" charset="0"/>
              <a:buChar char="•"/>
            </a:pPr>
            <a:r>
              <a:rPr lang="en-US" sz="1400" b="1" cap="all" dirty="0">
                <a:solidFill>
                  <a:schemeClr val="bg1"/>
                </a:solidFill>
              </a:rPr>
              <a:t>DISCRIMINATION</a:t>
            </a:r>
          </a:p>
          <a:p>
            <a:pPr indent="-228600" defTabSz="914400">
              <a:lnSpc>
                <a:spcPct val="110000"/>
              </a:lnSpc>
              <a:spcAft>
                <a:spcPts val="600"/>
              </a:spcAft>
              <a:buClr>
                <a:schemeClr val="accent1"/>
              </a:buClr>
              <a:buSzPct val="160000"/>
              <a:buFont typeface="Arial" panose="020B0604020202020204" pitchFamily="34" charset="0"/>
              <a:buChar char="•"/>
            </a:pPr>
            <a:r>
              <a:rPr lang="en-US" sz="1400" b="1" cap="all" dirty="0">
                <a:solidFill>
                  <a:schemeClr val="bg1"/>
                </a:solidFill>
              </a:rPr>
              <a:t>Pending Legislation</a:t>
            </a:r>
          </a:p>
          <a:p>
            <a:pPr lvl="1" indent="-228600" defTabSz="914400">
              <a:lnSpc>
                <a:spcPct val="110000"/>
              </a:lnSpc>
              <a:spcAft>
                <a:spcPts val="600"/>
              </a:spcAft>
              <a:buClr>
                <a:schemeClr val="accent1"/>
              </a:buClr>
              <a:buSzPct val="160000"/>
              <a:buFont typeface="Arial" panose="020B0604020202020204" pitchFamily="34" charset="0"/>
              <a:buChar char="•"/>
            </a:pPr>
            <a:r>
              <a:rPr lang="en-US" sz="1400" b="1" cap="all" dirty="0">
                <a:solidFill>
                  <a:schemeClr val="bg1"/>
                </a:solidFill>
              </a:rPr>
              <a:t>HR795</a:t>
            </a:r>
          </a:p>
          <a:p>
            <a:pPr lvl="1" indent="-228600" defTabSz="914400">
              <a:lnSpc>
                <a:spcPct val="110000"/>
              </a:lnSpc>
              <a:spcAft>
                <a:spcPts val="600"/>
              </a:spcAft>
              <a:buClr>
                <a:schemeClr val="accent1"/>
              </a:buClr>
              <a:buSzPct val="160000"/>
              <a:buFont typeface="Arial" panose="020B0604020202020204" pitchFamily="34" charset="0"/>
              <a:buChar char="•"/>
            </a:pPr>
            <a:r>
              <a:rPr lang="en-US" sz="1400" b="1" cap="all" dirty="0">
                <a:solidFill>
                  <a:schemeClr val="bg1"/>
                </a:solidFill>
              </a:rPr>
              <a:t>HR 2551</a:t>
            </a:r>
          </a:p>
        </p:txBody>
      </p:sp>
    </p:spTree>
    <p:extLst>
      <p:ext uri="{BB962C8B-B14F-4D97-AF65-F5344CB8AC3E}">
        <p14:creationId xmlns:p14="http://schemas.microsoft.com/office/powerpoint/2010/main" val="358181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63A3C6-C207-4968-B4FF-E80F51C3479F}"/>
              </a:ext>
            </a:extLst>
          </p:cNvPr>
          <p:cNvSpPr txBox="1"/>
          <p:nvPr/>
        </p:nvSpPr>
        <p:spPr>
          <a:xfrm>
            <a:off x="2726025" y="307472"/>
            <a:ext cx="7111563" cy="707886"/>
          </a:xfrm>
          <a:prstGeom prst="rect">
            <a:avLst/>
          </a:prstGeom>
          <a:noFill/>
        </p:spPr>
        <p:txBody>
          <a:bodyPr wrap="none" rtlCol="0">
            <a:spAutoFit/>
          </a:bodyPr>
          <a:lstStyle/>
          <a:p>
            <a:pPr algn="ctr"/>
            <a:r>
              <a:rPr lang="en-US" sz="4000" b="1" dirty="0">
                <a:solidFill>
                  <a:schemeClr val="accent1">
                    <a:lumMod val="75000"/>
                  </a:schemeClr>
                </a:solidFill>
              </a:rPr>
              <a:t>THE CHANGING ENVIRONMENT</a:t>
            </a:r>
          </a:p>
        </p:txBody>
      </p:sp>
      <p:sp>
        <p:nvSpPr>
          <p:cNvPr id="3" name="TextBox 2">
            <a:extLst>
              <a:ext uri="{FF2B5EF4-FFF2-40B4-BE49-F238E27FC236}">
                <a16:creationId xmlns:a16="http://schemas.microsoft.com/office/drawing/2014/main" id="{2486493C-981B-482D-A8CB-13724BDEA784}"/>
              </a:ext>
            </a:extLst>
          </p:cNvPr>
          <p:cNvSpPr txBox="1"/>
          <p:nvPr/>
        </p:nvSpPr>
        <p:spPr>
          <a:xfrm>
            <a:off x="623456" y="1100415"/>
            <a:ext cx="8807624" cy="5109091"/>
          </a:xfrm>
          <a:prstGeom prst="rect">
            <a:avLst/>
          </a:prstGeom>
          <a:noFill/>
        </p:spPr>
        <p:txBody>
          <a:bodyPr wrap="square" rtlCol="0">
            <a:spAutoFit/>
          </a:bodyPr>
          <a:lstStyle/>
          <a:p>
            <a:r>
              <a:rPr lang="en-US" sz="2400" b="1" dirty="0"/>
              <a:t>Current Job Market</a:t>
            </a:r>
          </a:p>
          <a:p>
            <a:endParaRPr lang="en-US" sz="1400" b="1" dirty="0"/>
          </a:p>
          <a:p>
            <a:r>
              <a:rPr lang="en-US" dirty="0"/>
              <a:t>Low Unemployment  </a:t>
            </a:r>
          </a:p>
          <a:p>
            <a:endParaRPr lang="en-US" dirty="0"/>
          </a:p>
          <a:p>
            <a:r>
              <a:rPr lang="en-US" dirty="0"/>
              <a:t>		</a:t>
            </a:r>
          </a:p>
          <a:p>
            <a:r>
              <a:rPr lang="en-US" dirty="0"/>
              <a:t>				historic low of 4.1%</a:t>
            </a:r>
            <a:r>
              <a:rPr lang="en-US" sz="800" dirty="0"/>
              <a:t> 1</a:t>
            </a:r>
          </a:p>
          <a:p>
            <a:endParaRPr lang="en-US" dirty="0"/>
          </a:p>
          <a:p>
            <a:r>
              <a:rPr lang="en-US" dirty="0"/>
              <a:t>Global Marketplace</a:t>
            </a:r>
          </a:p>
          <a:p>
            <a:pPr marL="690563" indent="-233363">
              <a:buFont typeface="Arial" panose="020B0604020202020204" pitchFamily="34" charset="0"/>
              <a:buChar char="•"/>
            </a:pPr>
            <a:r>
              <a:rPr lang="en-US" dirty="0"/>
              <a:t>Job Skill Specialization </a:t>
            </a:r>
          </a:p>
          <a:p>
            <a:pPr marL="690563" indent="-233363">
              <a:buFont typeface="Arial" panose="020B0604020202020204" pitchFamily="34" charset="0"/>
              <a:buChar char="•"/>
            </a:pPr>
            <a:r>
              <a:rPr lang="en-US" dirty="0"/>
              <a:t>Competition in the Marketplace 	</a:t>
            </a:r>
          </a:p>
          <a:p>
            <a:pPr marL="690563" indent="-233363">
              <a:buFont typeface="Arial" panose="020B0604020202020204" pitchFamily="34" charset="0"/>
              <a:buChar char="•"/>
            </a:pPr>
            <a:r>
              <a:rPr lang="en-US" dirty="0"/>
              <a:t>Wave of new benefits</a:t>
            </a:r>
          </a:p>
          <a:p>
            <a:endParaRPr lang="en-US" dirty="0"/>
          </a:p>
          <a:p>
            <a:r>
              <a:rPr lang="en-US" dirty="0"/>
              <a:t>Cultural Change</a:t>
            </a:r>
          </a:p>
          <a:p>
            <a:pPr marL="742950" lvl="1" indent="-285750">
              <a:buFont typeface="Arial" panose="020B0604020202020204" pitchFamily="34" charset="0"/>
              <a:buChar char="•"/>
            </a:pPr>
            <a:r>
              <a:rPr lang="en-US" dirty="0"/>
              <a:t>Diminished Loyalty Factor – What was 1 to 2 jobs during career, now 10 to 15.</a:t>
            </a:r>
          </a:p>
          <a:p>
            <a:pPr marL="742950" lvl="1" indent="-285750">
              <a:buFont typeface="Arial" panose="020B0604020202020204" pitchFamily="34" charset="0"/>
              <a:buChar char="•"/>
            </a:pPr>
            <a:r>
              <a:rPr lang="en-US" dirty="0"/>
              <a:t>60% of employees are open to new job opportunities.</a:t>
            </a:r>
            <a:r>
              <a:rPr lang="en-US" sz="800" dirty="0"/>
              <a:t>2</a:t>
            </a:r>
          </a:p>
          <a:p>
            <a:endParaRPr lang="en-US" dirty="0"/>
          </a:p>
          <a:p>
            <a:endParaRPr lang="en-US" dirty="0"/>
          </a:p>
          <a:p>
            <a:r>
              <a:rPr lang="en-US" dirty="0"/>
              <a:t>	</a:t>
            </a:r>
          </a:p>
        </p:txBody>
      </p:sp>
      <p:pic>
        <p:nvPicPr>
          <p:cNvPr id="5" name="Graphic 4" descr="Downward trend">
            <a:extLst>
              <a:ext uri="{FF2B5EF4-FFF2-40B4-BE49-F238E27FC236}">
                <a16:creationId xmlns:a16="http://schemas.microsoft.com/office/drawing/2014/main" id="{5143E439-68F0-49B4-BD2B-ECF8AB2F3B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7475" y="2039933"/>
            <a:ext cx="914400" cy="914400"/>
          </a:xfrm>
          <a:prstGeom prst="rect">
            <a:avLst/>
          </a:prstGeom>
        </p:spPr>
      </p:pic>
    </p:spTree>
    <p:extLst>
      <p:ext uri="{BB962C8B-B14F-4D97-AF65-F5344CB8AC3E}">
        <p14:creationId xmlns:p14="http://schemas.microsoft.com/office/powerpoint/2010/main" val="332092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52" name="Picture 51" descr="A brick wall&#10;&#10;Description generated with very high confidence">
            <a:extLst>
              <a:ext uri="{FF2B5EF4-FFF2-40B4-BE49-F238E27FC236}">
                <a16:creationId xmlns:a16="http://schemas.microsoft.com/office/drawing/2014/main" id="{5691BDF7-74ED-406A-8A22-22721EE5FB5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4" name="Group 53">
            <a:extLst>
              <a:ext uri="{FF2B5EF4-FFF2-40B4-BE49-F238E27FC236}">
                <a16:creationId xmlns:a16="http://schemas.microsoft.com/office/drawing/2014/main" id="{13544B1A-9E28-4189-AE12-8CDBA2C0FAF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55" name="Rectangle 54">
              <a:extLst>
                <a:ext uri="{FF2B5EF4-FFF2-40B4-BE49-F238E27FC236}">
                  <a16:creationId xmlns:a16="http://schemas.microsoft.com/office/drawing/2014/main" id="{2B6A25A0-6CD9-45B3-A42D-509D3E2F2CDA}"/>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56" name="Freeform 11">
              <a:extLst>
                <a:ext uri="{FF2B5EF4-FFF2-40B4-BE49-F238E27FC236}">
                  <a16:creationId xmlns:a16="http://schemas.microsoft.com/office/drawing/2014/main" id="{28AFC8E5-EE69-4EDA-9BAA-D9650668BFDD}"/>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57" name="Rectangle 56">
              <a:extLst>
                <a:ext uri="{FF2B5EF4-FFF2-40B4-BE49-F238E27FC236}">
                  <a16:creationId xmlns:a16="http://schemas.microsoft.com/office/drawing/2014/main" id="{F71EE848-149F-4FB9-B7EF-229308554FF8}"/>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useBgFill="1">
        <p:nvSpPr>
          <p:cNvPr id="59" name="Rectangle 58">
            <a:extLst>
              <a:ext uri="{FF2B5EF4-FFF2-40B4-BE49-F238E27FC236}">
                <a16:creationId xmlns:a16="http://schemas.microsoft.com/office/drawing/2014/main" id="{C38E665F-010A-4CF3-9B64-5888D0D7455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963A3C6-C207-4968-B4FF-E80F51C3479F}"/>
              </a:ext>
            </a:extLst>
          </p:cNvPr>
          <p:cNvSpPr txBox="1"/>
          <p:nvPr/>
        </p:nvSpPr>
        <p:spPr>
          <a:xfrm>
            <a:off x="1371600" y="685800"/>
            <a:ext cx="10107037" cy="115196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cap="all" dirty="0">
                <a:solidFill>
                  <a:schemeClr val="accent1"/>
                </a:solidFill>
                <a:latin typeface="+mj-lt"/>
                <a:ea typeface="+mj-ea"/>
                <a:cs typeface="+mj-cs"/>
              </a:rPr>
              <a:t>SAMPLE Companies Offering</a:t>
            </a:r>
          </a:p>
        </p:txBody>
      </p:sp>
      <p:sp>
        <p:nvSpPr>
          <p:cNvPr id="3" name="Rectangle 2">
            <a:extLst>
              <a:ext uri="{FF2B5EF4-FFF2-40B4-BE49-F238E27FC236}">
                <a16:creationId xmlns:a16="http://schemas.microsoft.com/office/drawing/2014/main" id="{156C7ACE-403C-476C-8663-38CBB4C6C57F}"/>
              </a:ext>
            </a:extLst>
          </p:cNvPr>
          <p:cNvSpPr/>
          <p:nvPr/>
        </p:nvSpPr>
        <p:spPr>
          <a:xfrm>
            <a:off x="685800" y="2063750"/>
            <a:ext cx="10793413" cy="3097979"/>
          </a:xfrm>
          <a:prstGeom prst="rect">
            <a:avLst/>
          </a:prstGeom>
        </p:spPr>
        <p:txBody>
          <a:bodyPr/>
          <a:lstStyle/>
          <a:p>
            <a:pPr lvl="0">
              <a:buChar char="•"/>
            </a:pPr>
            <a:r>
              <a:rPr lang="en-US" sz="2000" dirty="0"/>
              <a:t>US Bank</a:t>
            </a:r>
          </a:p>
          <a:p>
            <a:pPr lvl="0">
              <a:buChar char="•"/>
            </a:pPr>
            <a:r>
              <a:rPr lang="en-US" sz="2000" dirty="0"/>
              <a:t>Fannie Mae and Freddie Mac</a:t>
            </a:r>
          </a:p>
          <a:p>
            <a:pPr lvl="0">
              <a:buChar char="•"/>
            </a:pPr>
            <a:r>
              <a:rPr lang="en-US" sz="2000" dirty="0"/>
              <a:t>Fidelity Investments</a:t>
            </a:r>
          </a:p>
          <a:p>
            <a:pPr lvl="0">
              <a:buChar char="•"/>
            </a:pPr>
            <a:r>
              <a:rPr lang="en-US" sz="2000" dirty="0"/>
              <a:t>HP</a:t>
            </a:r>
          </a:p>
          <a:p>
            <a:pPr lvl="0">
              <a:buChar char="•"/>
            </a:pPr>
            <a:r>
              <a:rPr lang="en-US" sz="2000" dirty="0"/>
              <a:t>City of Memphis</a:t>
            </a:r>
          </a:p>
          <a:p>
            <a:pPr lvl="0">
              <a:buChar char="•"/>
            </a:pPr>
            <a:r>
              <a:rPr lang="en-US" sz="2000" dirty="0"/>
              <a:t> International Paper</a:t>
            </a:r>
          </a:p>
          <a:p>
            <a:pPr lvl="0">
              <a:buChar char="•"/>
            </a:pPr>
            <a:r>
              <a:rPr lang="en-US" sz="2000" dirty="0"/>
              <a:t> Ameritas</a:t>
            </a:r>
          </a:p>
          <a:p>
            <a:pPr lvl="0">
              <a:buChar char="•"/>
            </a:pPr>
            <a:r>
              <a:rPr lang="en-US" sz="2000" dirty="0"/>
              <a:t>Midwest One Bank – Full time with 4 or more years of services receive $100 a month with a $10K 	lifetime cap.  Under 4 years, get $75 a month.</a:t>
            </a:r>
          </a:p>
          <a:p>
            <a:pPr lvl="0">
              <a:buChar char="•"/>
            </a:pPr>
            <a:r>
              <a:rPr lang="en-US" sz="2000" dirty="0"/>
              <a:t>Estee Lauder recently rolled out a $100 monthly contribution with a $10k cap.   </a:t>
            </a:r>
          </a:p>
        </p:txBody>
      </p:sp>
    </p:spTree>
    <p:extLst>
      <p:ext uri="{BB962C8B-B14F-4D97-AF65-F5344CB8AC3E}">
        <p14:creationId xmlns:p14="http://schemas.microsoft.com/office/powerpoint/2010/main" val="409969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7" name="Picture 6" descr="A brick wall&#10;&#10;Description generated with very high confidence">
            <a:extLst>
              <a:ext uri="{FF2B5EF4-FFF2-40B4-BE49-F238E27FC236}">
                <a16:creationId xmlns:a16="http://schemas.microsoft.com/office/drawing/2014/main" id="{01A8CDCA-EC58-40B4-9F17-A7B613A32F5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9" name="Freeform 11">
            <a:extLst>
              <a:ext uri="{FF2B5EF4-FFF2-40B4-BE49-F238E27FC236}">
                <a16:creationId xmlns:a16="http://schemas.microsoft.com/office/drawing/2014/main" id="{DBC44137-B240-488D-B88F-9D266FACAA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1" name="Freeform 13">
            <a:extLst>
              <a:ext uri="{FF2B5EF4-FFF2-40B4-BE49-F238E27FC236}">
                <a16:creationId xmlns:a16="http://schemas.microsoft.com/office/drawing/2014/main" id="{70FFA344-365C-4944-848F-8B966C3356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3" name="Freeform 25">
            <a:extLst>
              <a:ext uri="{FF2B5EF4-FFF2-40B4-BE49-F238E27FC236}">
                <a16:creationId xmlns:a16="http://schemas.microsoft.com/office/drawing/2014/main" id="{D73EBEE6-2E8A-47F3-ADCA-5C0A95C363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47525714-3E1C-46F0-A17D-D3BE3D221F0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7" name="5-Point Star 24">
            <a:extLst>
              <a:ext uri="{FF2B5EF4-FFF2-40B4-BE49-F238E27FC236}">
                <a16:creationId xmlns:a16="http://schemas.microsoft.com/office/drawing/2014/main" id="{B178D758-A5E1-416F-9966-F71730470AE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19" name="Picture 18" descr="A brick wall&#10;&#10;Description generated with very high confidence">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1" name="Freeform: Shape 20">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3" name="5-Point Star 24">
            <a:extLst>
              <a:ext uri="{FF2B5EF4-FFF2-40B4-BE49-F238E27FC236}">
                <a16:creationId xmlns:a16="http://schemas.microsoft.com/office/drawing/2014/main" id="{B15DEAD7-09E6-42D9-9D03-43E6EA3E056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9678" y="3748085"/>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0963A3C6-C207-4968-B4FF-E80F51C3479F}"/>
              </a:ext>
            </a:extLst>
          </p:cNvPr>
          <p:cNvSpPr txBox="1"/>
          <p:nvPr/>
        </p:nvSpPr>
        <p:spPr>
          <a:xfrm>
            <a:off x="1218407" y="1044250"/>
            <a:ext cx="9841575" cy="2646007"/>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5400" cap="all" dirty="0">
                <a:solidFill>
                  <a:schemeClr val="accent1"/>
                </a:solidFill>
                <a:latin typeface="+mj-lt"/>
                <a:ea typeface="+mj-ea"/>
                <a:cs typeface="+mj-cs"/>
              </a:rPr>
              <a:t>Q &amp; A</a:t>
            </a:r>
          </a:p>
        </p:txBody>
      </p:sp>
    </p:spTree>
    <p:extLst>
      <p:ext uri="{BB962C8B-B14F-4D97-AF65-F5344CB8AC3E}">
        <p14:creationId xmlns:p14="http://schemas.microsoft.com/office/powerpoint/2010/main" val="299880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63A3C6-C207-4968-B4FF-E80F51C3479F}"/>
              </a:ext>
            </a:extLst>
          </p:cNvPr>
          <p:cNvSpPr txBox="1"/>
          <p:nvPr/>
        </p:nvSpPr>
        <p:spPr>
          <a:xfrm>
            <a:off x="2726025" y="350002"/>
            <a:ext cx="7111563" cy="707886"/>
          </a:xfrm>
          <a:prstGeom prst="rect">
            <a:avLst/>
          </a:prstGeom>
          <a:noFill/>
        </p:spPr>
        <p:txBody>
          <a:bodyPr wrap="none" rtlCol="0">
            <a:spAutoFit/>
          </a:bodyPr>
          <a:lstStyle/>
          <a:p>
            <a:pPr algn="ctr"/>
            <a:r>
              <a:rPr lang="en-US" sz="4000" b="1" dirty="0">
                <a:solidFill>
                  <a:schemeClr val="accent1">
                    <a:lumMod val="75000"/>
                  </a:schemeClr>
                </a:solidFill>
              </a:rPr>
              <a:t>THE CHANGING ENVIRONMENT</a:t>
            </a:r>
          </a:p>
        </p:txBody>
      </p:sp>
      <p:sp>
        <p:nvSpPr>
          <p:cNvPr id="3" name="TextBox 2">
            <a:extLst>
              <a:ext uri="{FF2B5EF4-FFF2-40B4-BE49-F238E27FC236}">
                <a16:creationId xmlns:a16="http://schemas.microsoft.com/office/drawing/2014/main" id="{2486493C-981B-482D-A8CB-13724BDEA784}"/>
              </a:ext>
            </a:extLst>
          </p:cNvPr>
          <p:cNvSpPr txBox="1"/>
          <p:nvPr/>
        </p:nvSpPr>
        <p:spPr>
          <a:xfrm>
            <a:off x="1582532" y="1229285"/>
            <a:ext cx="9428367" cy="3108543"/>
          </a:xfrm>
          <a:prstGeom prst="rect">
            <a:avLst/>
          </a:prstGeom>
          <a:noFill/>
        </p:spPr>
        <p:txBody>
          <a:bodyPr wrap="square" rtlCol="0">
            <a:spAutoFit/>
          </a:bodyPr>
          <a:lstStyle/>
          <a:p>
            <a:r>
              <a:rPr lang="en-US" sz="2800" b="1" dirty="0">
                <a:cs typeface="Andalus" panose="02020603050405020304" pitchFamily="18" charset="-78"/>
              </a:rPr>
              <a:t>Generational Shift</a:t>
            </a:r>
          </a:p>
          <a:p>
            <a:endParaRPr lang="en-US" sz="2800" dirty="0"/>
          </a:p>
          <a:p>
            <a:pPr algn="ctr"/>
            <a:r>
              <a:rPr lang="en-US" sz="2000" dirty="0">
                <a:cs typeface="Andalus" panose="02020603050405020304" pitchFamily="18" charset="-78"/>
              </a:rPr>
              <a:t>                          		Millennials  Age Range of 20 – 37 Years</a:t>
            </a:r>
          </a:p>
          <a:p>
            <a:r>
              <a:rPr lang="en-US" sz="2000" dirty="0">
                <a:cs typeface="Andalus" panose="02020603050405020304" pitchFamily="18" charset="-78"/>
              </a:rPr>
              <a:t>	</a:t>
            </a:r>
          </a:p>
          <a:p>
            <a:endParaRPr lang="en-US" sz="2000" dirty="0">
              <a:latin typeface="Andalus" panose="02020603050405020304" pitchFamily="18" charset="-78"/>
              <a:cs typeface="Andalus" panose="02020603050405020304" pitchFamily="18" charset="-78"/>
            </a:endParaRPr>
          </a:p>
          <a:p>
            <a:endParaRPr lang="en-US" sz="2000" dirty="0">
              <a:latin typeface="Andalus" panose="02020603050405020304" pitchFamily="18" charset="-78"/>
              <a:cs typeface="Andalus" panose="02020603050405020304" pitchFamily="18" charset="-78"/>
            </a:endParaRPr>
          </a:p>
          <a:p>
            <a:r>
              <a:rPr lang="en-US" sz="2000" dirty="0">
                <a:latin typeface="Andalus" panose="02020603050405020304" pitchFamily="18" charset="-78"/>
                <a:cs typeface="Andalus" panose="02020603050405020304" pitchFamily="18" charset="-78"/>
              </a:rPr>
              <a:t>	</a:t>
            </a:r>
          </a:p>
          <a:p>
            <a:endParaRPr lang="en-US" sz="2000" dirty="0">
              <a:latin typeface="Andalus" panose="02020603050405020304" pitchFamily="18" charset="-78"/>
              <a:cs typeface="Andalus" panose="02020603050405020304" pitchFamily="18" charset="-78"/>
            </a:endParaRPr>
          </a:p>
          <a:p>
            <a:r>
              <a:rPr lang="en-US" sz="2000" dirty="0">
                <a:latin typeface="Andalus" panose="02020603050405020304" pitchFamily="18" charset="-78"/>
                <a:cs typeface="Andalus" panose="02020603050405020304" pitchFamily="18" charset="-78"/>
              </a:rPr>
              <a:t>	</a:t>
            </a:r>
          </a:p>
        </p:txBody>
      </p:sp>
      <p:graphicFrame>
        <p:nvGraphicFramePr>
          <p:cNvPr id="9" name="Chart 8">
            <a:extLst>
              <a:ext uri="{FF2B5EF4-FFF2-40B4-BE49-F238E27FC236}">
                <a16:creationId xmlns:a16="http://schemas.microsoft.com/office/drawing/2014/main" id="{A094B194-C0AC-435A-9F32-1FBC77462659}"/>
              </a:ext>
            </a:extLst>
          </p:cNvPr>
          <p:cNvGraphicFramePr/>
          <p:nvPr>
            <p:extLst>
              <p:ext uri="{D42A27DB-BD31-4B8C-83A1-F6EECF244321}">
                <p14:modId xmlns:p14="http://schemas.microsoft.com/office/powerpoint/2010/main" val="1709016078"/>
              </p:ext>
            </p:extLst>
          </p:nvPr>
        </p:nvGraphicFramePr>
        <p:xfrm>
          <a:off x="4140020" y="2768244"/>
          <a:ext cx="3200400" cy="2057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10D8F7F6-313F-4B31-8B05-BB9E8E58D0E5}"/>
              </a:ext>
            </a:extLst>
          </p:cNvPr>
          <p:cNvGraphicFramePr/>
          <p:nvPr>
            <p:extLst>
              <p:ext uri="{D42A27DB-BD31-4B8C-83A1-F6EECF244321}">
                <p14:modId xmlns:p14="http://schemas.microsoft.com/office/powerpoint/2010/main" val="2219191614"/>
              </p:ext>
            </p:extLst>
          </p:nvPr>
        </p:nvGraphicFramePr>
        <p:xfrm>
          <a:off x="7621216" y="2768243"/>
          <a:ext cx="3200400" cy="20570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6913EDD8-666C-4F3B-8C38-AB9905A5022A}"/>
              </a:ext>
            </a:extLst>
          </p:cNvPr>
          <p:cNvGraphicFramePr/>
          <p:nvPr>
            <p:extLst>
              <p:ext uri="{D42A27DB-BD31-4B8C-83A1-F6EECF244321}">
                <p14:modId xmlns:p14="http://schemas.microsoft.com/office/powerpoint/2010/main" val="2513169481"/>
              </p:ext>
            </p:extLst>
          </p:nvPr>
        </p:nvGraphicFramePr>
        <p:xfrm>
          <a:off x="1344876" y="1811881"/>
          <a:ext cx="2963458" cy="35194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5174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63A3C6-C207-4968-B4FF-E80F51C3479F}"/>
              </a:ext>
            </a:extLst>
          </p:cNvPr>
          <p:cNvSpPr txBox="1"/>
          <p:nvPr/>
        </p:nvSpPr>
        <p:spPr>
          <a:xfrm>
            <a:off x="2540216" y="307400"/>
            <a:ext cx="7111563" cy="707886"/>
          </a:xfrm>
          <a:prstGeom prst="rect">
            <a:avLst/>
          </a:prstGeom>
          <a:noFill/>
        </p:spPr>
        <p:txBody>
          <a:bodyPr wrap="none" rtlCol="0">
            <a:spAutoFit/>
          </a:bodyPr>
          <a:lstStyle/>
          <a:p>
            <a:pPr algn="ctr"/>
            <a:r>
              <a:rPr lang="en-US" sz="4000" b="1" dirty="0">
                <a:solidFill>
                  <a:schemeClr val="accent1">
                    <a:lumMod val="75000"/>
                  </a:schemeClr>
                </a:solidFill>
              </a:rPr>
              <a:t>THE CHANGING ENVIRONMENT</a:t>
            </a:r>
          </a:p>
        </p:txBody>
      </p:sp>
      <p:sp>
        <p:nvSpPr>
          <p:cNvPr id="3" name="TextBox 2">
            <a:extLst>
              <a:ext uri="{FF2B5EF4-FFF2-40B4-BE49-F238E27FC236}">
                <a16:creationId xmlns:a16="http://schemas.microsoft.com/office/drawing/2014/main" id="{2486493C-981B-482D-A8CB-13724BDEA784}"/>
              </a:ext>
            </a:extLst>
          </p:cNvPr>
          <p:cNvSpPr txBox="1"/>
          <p:nvPr/>
        </p:nvSpPr>
        <p:spPr>
          <a:xfrm>
            <a:off x="965197" y="1294974"/>
            <a:ext cx="10261599"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t>Increasing Cost of Education</a:t>
            </a:r>
            <a:endParaRPr lang="en-US" sz="2000" dirty="0"/>
          </a:p>
        </p:txBody>
      </p:sp>
      <p:graphicFrame>
        <p:nvGraphicFramePr>
          <p:cNvPr id="4" name="Diagram 3">
            <a:extLst>
              <a:ext uri="{FF2B5EF4-FFF2-40B4-BE49-F238E27FC236}">
                <a16:creationId xmlns:a16="http://schemas.microsoft.com/office/drawing/2014/main" id="{B36EF0E1-3934-4A21-8BC9-3C2F456B7795}"/>
              </a:ext>
            </a:extLst>
          </p:cNvPr>
          <p:cNvGraphicFramePr/>
          <p:nvPr>
            <p:extLst>
              <p:ext uri="{D42A27DB-BD31-4B8C-83A1-F6EECF244321}">
                <p14:modId xmlns:p14="http://schemas.microsoft.com/office/powerpoint/2010/main" val="3095627923"/>
              </p:ext>
            </p:extLst>
          </p:nvPr>
        </p:nvGraphicFramePr>
        <p:xfrm>
          <a:off x="2044698" y="1600200"/>
          <a:ext cx="8128000" cy="4577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4810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63A3C6-C207-4968-B4FF-E80F51C3479F}"/>
              </a:ext>
            </a:extLst>
          </p:cNvPr>
          <p:cNvSpPr txBox="1"/>
          <p:nvPr/>
        </p:nvSpPr>
        <p:spPr>
          <a:xfrm>
            <a:off x="2540218" y="220954"/>
            <a:ext cx="7111563" cy="707886"/>
          </a:xfrm>
          <a:prstGeom prst="rect">
            <a:avLst/>
          </a:prstGeom>
          <a:noFill/>
        </p:spPr>
        <p:txBody>
          <a:bodyPr wrap="none" rtlCol="0">
            <a:spAutoFit/>
          </a:bodyPr>
          <a:lstStyle/>
          <a:p>
            <a:pPr algn="ctr"/>
            <a:r>
              <a:rPr lang="en-US" sz="4000" b="1" dirty="0">
                <a:solidFill>
                  <a:schemeClr val="accent1">
                    <a:lumMod val="75000"/>
                  </a:schemeClr>
                </a:solidFill>
              </a:rPr>
              <a:t>THE CHANGING ENVIRONMENT</a:t>
            </a:r>
          </a:p>
        </p:txBody>
      </p:sp>
      <p:sp>
        <p:nvSpPr>
          <p:cNvPr id="3" name="TextBox 2">
            <a:extLst>
              <a:ext uri="{FF2B5EF4-FFF2-40B4-BE49-F238E27FC236}">
                <a16:creationId xmlns:a16="http://schemas.microsoft.com/office/drawing/2014/main" id="{2486493C-981B-482D-A8CB-13724BDEA784}"/>
              </a:ext>
            </a:extLst>
          </p:cNvPr>
          <p:cNvSpPr txBox="1"/>
          <p:nvPr/>
        </p:nvSpPr>
        <p:spPr>
          <a:xfrm>
            <a:off x="1183178" y="1109824"/>
            <a:ext cx="10058401" cy="4616648"/>
          </a:xfrm>
          <a:prstGeom prst="rect">
            <a:avLst/>
          </a:prstGeom>
          <a:noFill/>
        </p:spPr>
        <p:txBody>
          <a:bodyPr wrap="square" rtlCol="0">
            <a:spAutoFit/>
          </a:bodyPr>
          <a:lstStyle/>
          <a:p>
            <a:r>
              <a:rPr lang="en-US" sz="2400" b="1" dirty="0"/>
              <a:t>Affects of Increased Cost of Education</a:t>
            </a:r>
          </a:p>
          <a:p>
            <a:endParaRPr lang="en-US" dirty="0"/>
          </a:p>
          <a:p>
            <a:r>
              <a:rPr lang="en-US" dirty="0"/>
              <a:t>Student debt continues on after job employment:</a:t>
            </a:r>
          </a:p>
          <a:p>
            <a:endParaRPr lang="en-US" dirty="0"/>
          </a:p>
          <a:p>
            <a:r>
              <a:rPr lang="en-US" dirty="0"/>
              <a:t>		Mega Loans (those over $50K) can last a lifetime</a:t>
            </a:r>
          </a:p>
          <a:p>
            <a:endParaRPr lang="en-US" dirty="0"/>
          </a:p>
          <a:p>
            <a:endParaRPr lang="en-US" dirty="0"/>
          </a:p>
          <a:p>
            <a:endParaRPr lang="en-US" dirty="0"/>
          </a:p>
          <a:p>
            <a:r>
              <a:rPr lang="en-US" dirty="0"/>
              <a:t>		Parents are becoming involved with their children’s student loan debt.</a:t>
            </a:r>
          </a:p>
          <a:p>
            <a:endParaRPr lang="en-US" dirty="0"/>
          </a:p>
          <a:p>
            <a:endParaRPr lang="en-US" dirty="0"/>
          </a:p>
          <a:p>
            <a:endParaRPr lang="en-US" dirty="0"/>
          </a:p>
          <a:p>
            <a:endParaRPr lang="en-US" dirty="0"/>
          </a:p>
          <a:p>
            <a:endParaRPr lang="en-US" dirty="0"/>
          </a:p>
          <a:p>
            <a:endParaRPr lang="en-US" dirty="0"/>
          </a:p>
          <a:p>
            <a:r>
              <a:rPr lang="en-US" dirty="0"/>
              <a:t> </a:t>
            </a:r>
          </a:p>
        </p:txBody>
      </p:sp>
      <p:pic>
        <p:nvPicPr>
          <p:cNvPr id="5" name="Graphic 4" descr="Gold bars">
            <a:extLst>
              <a:ext uri="{FF2B5EF4-FFF2-40B4-BE49-F238E27FC236}">
                <a16:creationId xmlns:a16="http://schemas.microsoft.com/office/drawing/2014/main" id="{82CCD5FA-D4D6-4E6A-9E03-CEFE161212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6621" y="2020299"/>
            <a:ext cx="914400" cy="914400"/>
          </a:xfrm>
          <a:prstGeom prst="rect">
            <a:avLst/>
          </a:prstGeom>
        </p:spPr>
      </p:pic>
      <p:pic>
        <p:nvPicPr>
          <p:cNvPr id="7" name="Graphic 6" descr="Man and Woman">
            <a:extLst>
              <a:ext uri="{FF2B5EF4-FFF2-40B4-BE49-F238E27FC236}">
                <a16:creationId xmlns:a16="http://schemas.microsoft.com/office/drawing/2014/main" id="{69017B4C-6107-4025-9107-01A18BA5F7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6621" y="2934699"/>
            <a:ext cx="914400" cy="914400"/>
          </a:xfrm>
          <a:prstGeom prst="rect">
            <a:avLst/>
          </a:prstGeom>
        </p:spPr>
      </p:pic>
      <p:sp>
        <p:nvSpPr>
          <p:cNvPr id="8" name="TextBox 7">
            <a:extLst>
              <a:ext uri="{FF2B5EF4-FFF2-40B4-BE49-F238E27FC236}">
                <a16:creationId xmlns:a16="http://schemas.microsoft.com/office/drawing/2014/main" id="{E2E9BD0C-49D0-489E-BA14-7D6706983FB5}"/>
              </a:ext>
            </a:extLst>
          </p:cNvPr>
          <p:cNvSpPr txBox="1"/>
          <p:nvPr/>
        </p:nvSpPr>
        <p:spPr>
          <a:xfrm>
            <a:off x="4740146" y="4179927"/>
            <a:ext cx="1686679" cy="92333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dirty="0"/>
              <a:t>This number has </a:t>
            </a:r>
          </a:p>
          <a:p>
            <a:pPr algn="ctr"/>
            <a:r>
              <a:rPr lang="en-US" dirty="0"/>
              <a:t>QUADRUPLED </a:t>
            </a:r>
          </a:p>
          <a:p>
            <a:pPr algn="ctr"/>
            <a:r>
              <a:rPr lang="en-US" dirty="0"/>
              <a:t> Since 2005</a:t>
            </a:r>
          </a:p>
        </p:txBody>
      </p:sp>
      <p:sp>
        <p:nvSpPr>
          <p:cNvPr id="10" name="TextBox 9">
            <a:extLst>
              <a:ext uri="{FF2B5EF4-FFF2-40B4-BE49-F238E27FC236}">
                <a16:creationId xmlns:a16="http://schemas.microsoft.com/office/drawing/2014/main" id="{07324516-6FD2-4AFF-AE5E-968C4054A287}"/>
              </a:ext>
            </a:extLst>
          </p:cNvPr>
          <p:cNvSpPr txBox="1"/>
          <p:nvPr/>
        </p:nvSpPr>
        <p:spPr>
          <a:xfrm>
            <a:off x="1429435" y="4001512"/>
            <a:ext cx="2560320" cy="128016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dirty="0"/>
              <a:t>		68% of adults over</a:t>
            </a:r>
          </a:p>
          <a:p>
            <a:pPr algn="ctr"/>
            <a:r>
              <a:rPr lang="en-US" dirty="0"/>
              <a:t>60 have borrowed</a:t>
            </a:r>
          </a:p>
          <a:p>
            <a:pPr algn="ctr"/>
            <a:r>
              <a:rPr lang="en-US" dirty="0"/>
              <a:t>to help cover children's</a:t>
            </a:r>
          </a:p>
          <a:p>
            <a:pPr algn="ctr"/>
            <a:r>
              <a:rPr lang="en-US" dirty="0"/>
              <a:t>Tuition costs</a:t>
            </a:r>
          </a:p>
        </p:txBody>
      </p:sp>
      <p:sp>
        <p:nvSpPr>
          <p:cNvPr id="11" name="TextBox 10">
            <a:extLst>
              <a:ext uri="{FF2B5EF4-FFF2-40B4-BE49-F238E27FC236}">
                <a16:creationId xmlns:a16="http://schemas.microsoft.com/office/drawing/2014/main" id="{CAFA501F-5A6B-4E87-BB42-5D446621A727}"/>
              </a:ext>
            </a:extLst>
          </p:cNvPr>
          <p:cNvSpPr txBox="1"/>
          <p:nvPr/>
        </p:nvSpPr>
        <p:spPr>
          <a:xfrm>
            <a:off x="7177216" y="4001512"/>
            <a:ext cx="2560320" cy="128016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t>Why? Because students are maxing out on loans due to increasing cost of tuition.</a:t>
            </a:r>
          </a:p>
        </p:txBody>
      </p:sp>
    </p:spTree>
    <p:extLst>
      <p:ext uri="{BB962C8B-B14F-4D97-AF65-F5344CB8AC3E}">
        <p14:creationId xmlns:p14="http://schemas.microsoft.com/office/powerpoint/2010/main" val="4044129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63A3C6-C207-4968-B4FF-E80F51C3479F}"/>
              </a:ext>
            </a:extLst>
          </p:cNvPr>
          <p:cNvSpPr txBox="1"/>
          <p:nvPr/>
        </p:nvSpPr>
        <p:spPr>
          <a:xfrm>
            <a:off x="2540218" y="314572"/>
            <a:ext cx="7111563" cy="707886"/>
          </a:xfrm>
          <a:prstGeom prst="rect">
            <a:avLst/>
          </a:prstGeom>
          <a:noFill/>
        </p:spPr>
        <p:txBody>
          <a:bodyPr wrap="none" rtlCol="0">
            <a:spAutoFit/>
          </a:bodyPr>
          <a:lstStyle/>
          <a:p>
            <a:pPr algn="ctr"/>
            <a:r>
              <a:rPr lang="en-US" sz="4000" b="1" dirty="0">
                <a:solidFill>
                  <a:schemeClr val="accent1">
                    <a:lumMod val="75000"/>
                  </a:schemeClr>
                </a:solidFill>
              </a:rPr>
              <a:t>THE CHANGING ENVIRONMENT</a:t>
            </a:r>
          </a:p>
        </p:txBody>
      </p:sp>
      <p:sp>
        <p:nvSpPr>
          <p:cNvPr id="3" name="TextBox 2">
            <a:extLst>
              <a:ext uri="{FF2B5EF4-FFF2-40B4-BE49-F238E27FC236}">
                <a16:creationId xmlns:a16="http://schemas.microsoft.com/office/drawing/2014/main" id="{2486493C-981B-482D-A8CB-13724BDEA784}"/>
              </a:ext>
            </a:extLst>
          </p:cNvPr>
          <p:cNvSpPr txBox="1"/>
          <p:nvPr/>
        </p:nvSpPr>
        <p:spPr>
          <a:xfrm>
            <a:off x="1916545" y="1560804"/>
            <a:ext cx="9144000" cy="4339650"/>
          </a:xfrm>
          <a:prstGeom prst="rect">
            <a:avLst/>
          </a:prstGeom>
          <a:noFill/>
        </p:spPr>
        <p:txBody>
          <a:bodyPr wrap="square" rtlCol="0">
            <a:spAutoFit/>
          </a:bodyPr>
          <a:lstStyle/>
          <a:p>
            <a:r>
              <a:rPr lang="en-US" sz="2400" b="1" dirty="0"/>
              <a:t>Increasing Cost of Education – By the Numbers (tuition IO pres)</a:t>
            </a:r>
          </a:p>
          <a:p>
            <a:endParaRPr lang="en-US" dirty="0"/>
          </a:p>
          <a:p>
            <a:endParaRPr lang="en-US" dirty="0"/>
          </a:p>
          <a:p>
            <a:r>
              <a:rPr lang="en-US" dirty="0"/>
              <a:t>	1.4T </a:t>
            </a:r>
          </a:p>
          <a:p>
            <a:endParaRPr lang="en-US" dirty="0"/>
          </a:p>
          <a:p>
            <a:r>
              <a:rPr lang="en-US" dirty="0"/>
              <a:t>                                                            </a:t>
            </a:r>
          </a:p>
          <a:p>
            <a:r>
              <a:rPr lang="en-US" dirty="0"/>
              <a:t>				Auto Loans 1.2T</a:t>
            </a:r>
          </a:p>
          <a:p>
            <a:endParaRPr lang="en-US" dirty="0"/>
          </a:p>
          <a:p>
            <a:endParaRPr lang="en-US" dirty="0"/>
          </a:p>
          <a:p>
            <a:endParaRPr lang="en-US" dirty="0"/>
          </a:p>
          <a:p>
            <a:r>
              <a:rPr lang="en-US" dirty="0"/>
              <a:t>							Credit Card Debt 1.02T</a:t>
            </a:r>
          </a:p>
          <a:p>
            <a:endParaRPr lang="en-US" dirty="0"/>
          </a:p>
          <a:p>
            <a:r>
              <a:rPr lang="en-US" dirty="0"/>
              <a:t>	</a:t>
            </a:r>
          </a:p>
          <a:p>
            <a:endParaRPr lang="en-US" dirty="0"/>
          </a:p>
          <a:p>
            <a:r>
              <a:rPr lang="en-US" dirty="0"/>
              <a:t> </a:t>
            </a:r>
          </a:p>
        </p:txBody>
      </p:sp>
      <p:pic>
        <p:nvPicPr>
          <p:cNvPr id="4" name="Picture 3"/>
          <p:cNvPicPr>
            <a:picLocks noChangeAspect="1"/>
          </p:cNvPicPr>
          <p:nvPr/>
        </p:nvPicPr>
        <p:blipFill>
          <a:blip r:embed="rId3"/>
          <a:stretch>
            <a:fillRect/>
          </a:stretch>
        </p:blipFill>
        <p:spPr>
          <a:xfrm>
            <a:off x="3325169" y="2325344"/>
            <a:ext cx="975868" cy="684011"/>
          </a:xfrm>
          <a:prstGeom prst="rect">
            <a:avLst/>
          </a:prstGeom>
          <a:noFill/>
          <a:effectLst>
            <a:glow rad="101600">
              <a:schemeClr val="accent6">
                <a:satMod val="175000"/>
                <a:alpha val="40000"/>
              </a:schemeClr>
            </a:glo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9661" y="3145716"/>
            <a:ext cx="1266817" cy="584913"/>
          </a:xfrm>
          <a:prstGeom prst="rect">
            <a:avLst/>
          </a:prstGeom>
          <a:noFill/>
          <a:effectLst>
            <a:glow rad="101600">
              <a:schemeClr val="accent6">
                <a:satMod val="175000"/>
                <a:alpha val="40000"/>
              </a:schemeClr>
            </a:glo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2674" y="4166577"/>
            <a:ext cx="804333" cy="804333"/>
          </a:xfrm>
          <a:prstGeom prst="rect">
            <a:avLst/>
          </a:prstGeom>
          <a:noFill/>
          <a:effectLst>
            <a:glow rad="101600">
              <a:schemeClr val="accent6">
                <a:satMod val="175000"/>
                <a:alpha val="40000"/>
              </a:schemeClr>
            </a:glow>
          </a:effectLst>
        </p:spPr>
      </p:pic>
    </p:spTree>
    <p:extLst>
      <p:ext uri="{BB962C8B-B14F-4D97-AF65-F5344CB8AC3E}">
        <p14:creationId xmlns:p14="http://schemas.microsoft.com/office/powerpoint/2010/main" val="92264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63A3C6-C207-4968-B4FF-E80F51C3479F}"/>
              </a:ext>
            </a:extLst>
          </p:cNvPr>
          <p:cNvSpPr txBox="1"/>
          <p:nvPr/>
        </p:nvSpPr>
        <p:spPr>
          <a:xfrm>
            <a:off x="2540218" y="286703"/>
            <a:ext cx="7111563" cy="707886"/>
          </a:xfrm>
          <a:prstGeom prst="rect">
            <a:avLst/>
          </a:prstGeom>
          <a:noFill/>
        </p:spPr>
        <p:txBody>
          <a:bodyPr wrap="none" rtlCol="0">
            <a:spAutoFit/>
          </a:bodyPr>
          <a:lstStyle/>
          <a:p>
            <a:pPr algn="ctr"/>
            <a:r>
              <a:rPr lang="en-US" sz="4000" b="1" dirty="0">
                <a:solidFill>
                  <a:schemeClr val="accent1">
                    <a:lumMod val="75000"/>
                  </a:schemeClr>
                </a:solidFill>
              </a:rPr>
              <a:t>THE CHANGING ENVIRONMENT</a:t>
            </a:r>
          </a:p>
        </p:txBody>
      </p:sp>
      <p:sp>
        <p:nvSpPr>
          <p:cNvPr id="3" name="TextBox 2">
            <a:extLst>
              <a:ext uri="{FF2B5EF4-FFF2-40B4-BE49-F238E27FC236}">
                <a16:creationId xmlns:a16="http://schemas.microsoft.com/office/drawing/2014/main" id="{2486493C-981B-482D-A8CB-13724BDEA784}"/>
              </a:ext>
            </a:extLst>
          </p:cNvPr>
          <p:cNvSpPr txBox="1"/>
          <p:nvPr/>
        </p:nvSpPr>
        <p:spPr>
          <a:xfrm>
            <a:off x="1655930" y="1158607"/>
            <a:ext cx="9266070" cy="4893647"/>
          </a:xfrm>
          <a:prstGeom prst="rect">
            <a:avLst/>
          </a:prstGeom>
          <a:noFill/>
        </p:spPr>
        <p:txBody>
          <a:bodyPr wrap="square" rtlCol="0">
            <a:spAutoFit/>
          </a:bodyPr>
          <a:lstStyle/>
          <a:p>
            <a:r>
              <a:rPr lang="en-US" sz="2400" b="1" dirty="0"/>
              <a:t>Foregoing Life Decisions</a:t>
            </a:r>
          </a:p>
          <a:p>
            <a:endParaRPr lang="en-US" dirty="0"/>
          </a:p>
          <a:p>
            <a:r>
              <a:rPr lang="en-US" dirty="0"/>
              <a:t>Marriage</a:t>
            </a:r>
          </a:p>
          <a:p>
            <a:endParaRPr lang="en-US" dirty="0"/>
          </a:p>
          <a:p>
            <a:r>
              <a:rPr lang="en-US" dirty="0"/>
              <a:t>Per US bureau, home ownership has fallen every year for the past six years.  70% of prospective first time home buyers are putting off purchases because of student loans debt – and lacking credit scores and savings needed for mortgage approval.</a:t>
            </a:r>
          </a:p>
          <a:p>
            <a:endParaRPr lang="en-US" dirty="0"/>
          </a:p>
          <a:p>
            <a:endParaRPr lang="en-US" dirty="0"/>
          </a:p>
          <a:p>
            <a:r>
              <a:rPr lang="en-US" dirty="0"/>
              <a:t>Starting Small Businesses risk averse due to outstanding loans 			</a:t>
            </a:r>
          </a:p>
          <a:p>
            <a:endParaRPr lang="en-US" dirty="0"/>
          </a:p>
          <a:p>
            <a:endParaRPr lang="en-US" dirty="0"/>
          </a:p>
          <a:p>
            <a:r>
              <a:rPr lang="en-US" dirty="0"/>
              <a:t>35% of millennials not saving for retirement because of education obligations (this means employers are not contributing their employer match).</a:t>
            </a:r>
          </a:p>
          <a:p>
            <a:r>
              <a:rPr lang="en-US" dirty="0"/>
              <a:t>Stop and think of impact to society if millennials age without retirement savings.</a:t>
            </a:r>
          </a:p>
          <a:p>
            <a:endParaRPr lang="en-US" dirty="0"/>
          </a:p>
          <a:p>
            <a:r>
              <a:rPr lang="en-US" b="1" dirty="0">
                <a:solidFill>
                  <a:schemeClr val="bg1"/>
                </a:solidFill>
              </a:rPr>
              <a:t>And guess where they are going?  They are moving back in with Mom and Dad!</a:t>
            </a:r>
          </a:p>
        </p:txBody>
      </p:sp>
      <p:pic>
        <p:nvPicPr>
          <p:cNvPr id="5" name="Graphic 4" descr="Ring">
            <a:extLst>
              <a:ext uri="{FF2B5EF4-FFF2-40B4-BE49-F238E27FC236}">
                <a16:creationId xmlns:a16="http://schemas.microsoft.com/office/drawing/2014/main" id="{07839682-1B90-4EB9-BF26-ED4A83CE13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493" y="1425542"/>
            <a:ext cx="914400" cy="914400"/>
          </a:xfrm>
          <a:prstGeom prst="rect">
            <a:avLst/>
          </a:prstGeom>
        </p:spPr>
      </p:pic>
      <p:pic>
        <p:nvPicPr>
          <p:cNvPr id="7" name="Graphic 6" descr="House">
            <a:extLst>
              <a:ext uri="{FF2B5EF4-FFF2-40B4-BE49-F238E27FC236}">
                <a16:creationId xmlns:a16="http://schemas.microsoft.com/office/drawing/2014/main" id="{B548095C-20AF-44CA-9886-5E69CE64CC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2493" y="2339942"/>
            <a:ext cx="914400" cy="914400"/>
          </a:xfrm>
          <a:prstGeom prst="rect">
            <a:avLst/>
          </a:prstGeom>
        </p:spPr>
      </p:pic>
      <p:pic>
        <p:nvPicPr>
          <p:cNvPr id="9" name="Graphic 8" descr="Piggy Bank">
            <a:extLst>
              <a:ext uri="{FF2B5EF4-FFF2-40B4-BE49-F238E27FC236}">
                <a16:creationId xmlns:a16="http://schemas.microsoft.com/office/drawing/2014/main" id="{3B26BDB8-295C-4FE6-920F-F68375F3C7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2493" y="4472618"/>
            <a:ext cx="914400" cy="914400"/>
          </a:xfrm>
          <a:prstGeom prst="rect">
            <a:avLst/>
          </a:prstGeom>
        </p:spPr>
      </p:pic>
      <p:pic>
        <p:nvPicPr>
          <p:cNvPr id="11" name="Graphic 10" descr="Store">
            <a:extLst>
              <a:ext uri="{FF2B5EF4-FFF2-40B4-BE49-F238E27FC236}">
                <a16:creationId xmlns:a16="http://schemas.microsoft.com/office/drawing/2014/main" id="{D487CB6F-2250-4A9B-86A7-03D036E6BA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0730" y="3435760"/>
            <a:ext cx="914400" cy="914400"/>
          </a:xfrm>
          <a:prstGeom prst="rect">
            <a:avLst/>
          </a:prstGeom>
        </p:spPr>
      </p:pic>
    </p:spTree>
    <p:extLst>
      <p:ext uri="{BB962C8B-B14F-4D97-AF65-F5344CB8AC3E}">
        <p14:creationId xmlns:p14="http://schemas.microsoft.com/office/powerpoint/2010/main" val="544775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63A3C6-C207-4968-B4FF-E80F51C3479F}"/>
              </a:ext>
            </a:extLst>
          </p:cNvPr>
          <p:cNvSpPr txBox="1"/>
          <p:nvPr/>
        </p:nvSpPr>
        <p:spPr>
          <a:xfrm>
            <a:off x="2540224" y="400377"/>
            <a:ext cx="7111563" cy="707886"/>
          </a:xfrm>
          <a:prstGeom prst="rect">
            <a:avLst/>
          </a:prstGeom>
          <a:noFill/>
        </p:spPr>
        <p:txBody>
          <a:bodyPr wrap="none" rtlCol="0">
            <a:spAutoFit/>
          </a:bodyPr>
          <a:lstStyle/>
          <a:p>
            <a:pPr algn="ctr"/>
            <a:r>
              <a:rPr lang="en-US" sz="4000" b="1" dirty="0">
                <a:solidFill>
                  <a:schemeClr val="accent1">
                    <a:lumMod val="75000"/>
                  </a:schemeClr>
                </a:solidFill>
              </a:rPr>
              <a:t>THE CHANGING ENVIRONMENT</a:t>
            </a:r>
          </a:p>
        </p:txBody>
      </p:sp>
      <p:sp>
        <p:nvSpPr>
          <p:cNvPr id="3" name="TextBox 2">
            <a:extLst>
              <a:ext uri="{FF2B5EF4-FFF2-40B4-BE49-F238E27FC236}">
                <a16:creationId xmlns:a16="http://schemas.microsoft.com/office/drawing/2014/main" id="{2486493C-981B-482D-A8CB-13724BDEA784}"/>
              </a:ext>
            </a:extLst>
          </p:cNvPr>
          <p:cNvSpPr txBox="1"/>
          <p:nvPr/>
        </p:nvSpPr>
        <p:spPr>
          <a:xfrm>
            <a:off x="623455" y="1108263"/>
            <a:ext cx="10945092" cy="4324261"/>
          </a:xfrm>
          <a:prstGeom prst="rect">
            <a:avLst/>
          </a:prstGeom>
          <a:noFill/>
        </p:spPr>
        <p:txBody>
          <a:bodyPr wrap="square" rtlCol="0">
            <a:spAutoFit/>
          </a:bodyPr>
          <a:lstStyle/>
          <a:p>
            <a:r>
              <a:rPr lang="en-US" sz="2800" b="1" dirty="0"/>
              <a:t>Attracting, Retaining and Engaging Employees:</a:t>
            </a:r>
          </a:p>
          <a:p>
            <a:r>
              <a:rPr lang="en-US" sz="2000" dirty="0"/>
              <a:t>What Employees Want</a:t>
            </a:r>
          </a:p>
          <a:p>
            <a:endParaRPr lang="en-US" sz="700" dirty="0"/>
          </a:p>
          <a:p>
            <a:pPr marL="285750" indent="-285750">
              <a:buFont typeface="Arial" panose="020B0604020202020204" pitchFamily="34" charset="0"/>
              <a:buChar char="•"/>
            </a:pPr>
            <a:r>
              <a:rPr lang="en-US" sz="2000" dirty="0"/>
              <a:t>79% of employees state they would prefer new or additional benefits to a pay increase. (tuition Io ppt)</a:t>
            </a:r>
          </a:p>
          <a:p>
            <a:r>
              <a:rPr lang="en-US" sz="2000" dirty="0"/>
              <a:t>	Younger EEs not wooed by traditional benefits</a:t>
            </a:r>
          </a:p>
          <a:p>
            <a:pPr marL="1257300" lvl="2" indent="-342900">
              <a:buFont typeface="Wingdings" panose="05000000000000000000" pitchFamily="2" charset="2"/>
              <a:buChar char="§"/>
            </a:pPr>
            <a:r>
              <a:rPr lang="en-US" sz="2000" dirty="0"/>
              <a:t>	More Self Aware - Foregoing Life Decisions, have ability to focus on ‘me’</a:t>
            </a:r>
          </a:p>
          <a:p>
            <a:pPr marL="1257300" lvl="2" indent="-342900">
              <a:buFont typeface="Wingdings" panose="05000000000000000000" pitchFamily="2" charset="2"/>
              <a:buChar char="§"/>
            </a:pPr>
            <a:r>
              <a:rPr lang="en-US" sz="2000" dirty="0"/>
              <a:t>	Flexibility in the Workplace</a:t>
            </a:r>
          </a:p>
          <a:p>
            <a:pPr marL="1257300" lvl="2" indent="-342900">
              <a:buFont typeface="Wingdings" panose="05000000000000000000" pitchFamily="2" charset="2"/>
              <a:buChar char="§"/>
            </a:pPr>
            <a:r>
              <a:rPr lang="en-US" sz="2000" dirty="0"/>
              <a:t>	Growth and Learning Opportunities</a:t>
            </a:r>
          </a:p>
          <a:p>
            <a:pPr marL="1257300" lvl="2" indent="-342900">
              <a:buFont typeface="Wingdings" panose="05000000000000000000" pitchFamily="2" charset="2"/>
              <a:buChar char="§"/>
            </a:pPr>
            <a:r>
              <a:rPr lang="en-US" sz="2000" dirty="0"/>
              <a:t>	Wellness Programs – Mental, Physical and Financial</a:t>
            </a:r>
          </a:p>
          <a:p>
            <a:pPr marL="285750" indent="-285750">
              <a:buFont typeface="Arial" panose="020B0604020202020204" pitchFamily="34" charset="0"/>
              <a:buChar char="•"/>
            </a:pPr>
            <a:r>
              <a:rPr lang="en-US" sz="2000" dirty="0"/>
              <a:t>Recognition</a:t>
            </a:r>
          </a:p>
          <a:p>
            <a:pPr marL="285750" indent="-285750">
              <a:buFont typeface="Arial" panose="020B0604020202020204" pitchFamily="34" charset="0"/>
              <a:buChar char="•"/>
            </a:pPr>
            <a:r>
              <a:rPr lang="en-US" sz="2000" dirty="0"/>
              <a:t>Open Communication – Want to be listened to and their concerns addressed.  If not, they leave.</a:t>
            </a:r>
          </a:p>
          <a:p>
            <a:pPr lvl="1"/>
            <a:r>
              <a:rPr lang="en-US" sz="2000" dirty="0"/>
              <a:t>	Want regular feedback instead of traditional performance reviews. Want to share	their 	concerns with senior leadership.</a:t>
            </a:r>
          </a:p>
          <a:p>
            <a:pPr marL="285750" indent="-285750">
              <a:buFont typeface="Arial" panose="020B0604020202020204" pitchFamily="34" charset="0"/>
              <a:buChar char="•"/>
            </a:pPr>
            <a:r>
              <a:rPr lang="en-US" sz="2000" dirty="0"/>
              <a:t>Corporate Responsibility – 79% of employees want to work for a socially responsible employer.</a:t>
            </a:r>
          </a:p>
        </p:txBody>
      </p:sp>
      <p:sp>
        <p:nvSpPr>
          <p:cNvPr id="4" name="TextBox 3">
            <a:extLst>
              <a:ext uri="{FF2B5EF4-FFF2-40B4-BE49-F238E27FC236}">
                <a16:creationId xmlns:a16="http://schemas.microsoft.com/office/drawing/2014/main" id="{64AA9CFD-E65A-47FF-B2AF-91D9968A5B88}"/>
              </a:ext>
            </a:extLst>
          </p:cNvPr>
          <p:cNvSpPr txBox="1"/>
          <p:nvPr/>
        </p:nvSpPr>
        <p:spPr>
          <a:xfrm>
            <a:off x="623454" y="5435600"/>
            <a:ext cx="1051444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b="1" dirty="0">
                <a:solidFill>
                  <a:schemeClr val="bg1"/>
                </a:solidFill>
              </a:rPr>
              <a:t>Price Waterhouse Coopers found that employees who are committed to their employers give 57% more effort to their work and 87% were less likely to resign.</a:t>
            </a:r>
          </a:p>
        </p:txBody>
      </p:sp>
    </p:spTree>
    <p:extLst>
      <p:ext uri="{BB962C8B-B14F-4D97-AF65-F5344CB8AC3E}">
        <p14:creationId xmlns:p14="http://schemas.microsoft.com/office/powerpoint/2010/main" val="28775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63A3C6-C207-4968-B4FF-E80F51C3479F}"/>
              </a:ext>
            </a:extLst>
          </p:cNvPr>
          <p:cNvSpPr txBox="1"/>
          <p:nvPr/>
        </p:nvSpPr>
        <p:spPr>
          <a:xfrm>
            <a:off x="2540221" y="207625"/>
            <a:ext cx="7111563" cy="707886"/>
          </a:xfrm>
          <a:prstGeom prst="rect">
            <a:avLst/>
          </a:prstGeom>
          <a:noFill/>
        </p:spPr>
        <p:txBody>
          <a:bodyPr wrap="none" rtlCol="0">
            <a:spAutoFit/>
          </a:bodyPr>
          <a:lstStyle/>
          <a:p>
            <a:pPr algn="ctr"/>
            <a:r>
              <a:rPr lang="en-US" sz="4000" b="1" dirty="0">
                <a:solidFill>
                  <a:schemeClr val="accent1">
                    <a:lumMod val="75000"/>
                  </a:schemeClr>
                </a:solidFill>
              </a:rPr>
              <a:t>THE CHANGING ENVIRONMENT</a:t>
            </a:r>
          </a:p>
        </p:txBody>
      </p:sp>
      <p:sp>
        <p:nvSpPr>
          <p:cNvPr id="3" name="TextBox 2">
            <a:extLst>
              <a:ext uri="{FF2B5EF4-FFF2-40B4-BE49-F238E27FC236}">
                <a16:creationId xmlns:a16="http://schemas.microsoft.com/office/drawing/2014/main" id="{2486493C-981B-482D-A8CB-13724BDEA784}"/>
              </a:ext>
            </a:extLst>
          </p:cNvPr>
          <p:cNvSpPr txBox="1"/>
          <p:nvPr/>
        </p:nvSpPr>
        <p:spPr>
          <a:xfrm>
            <a:off x="546100" y="1461928"/>
            <a:ext cx="11137899" cy="4093428"/>
          </a:xfrm>
          <a:prstGeom prst="rect">
            <a:avLst/>
          </a:prstGeom>
          <a:noFill/>
        </p:spPr>
        <p:txBody>
          <a:bodyPr wrap="square" rtlCol="0">
            <a:spAutoFit/>
          </a:bodyPr>
          <a:lstStyle/>
          <a:p>
            <a:r>
              <a:rPr lang="en-US" sz="2400" b="1" dirty="0"/>
              <a:t>Cost to Replace Employees</a:t>
            </a:r>
          </a:p>
          <a:p>
            <a:pPr marL="285750" indent="-285750">
              <a:buFont typeface="Wingdings" panose="05000000000000000000" pitchFamily="2" charset="2"/>
              <a:buChar char="§"/>
            </a:pPr>
            <a:r>
              <a:rPr lang="en-US" dirty="0"/>
              <a:t>Gallup estimates that millennial turnover costs US economy </a:t>
            </a:r>
            <a:r>
              <a:rPr lang="en-US" sz="2000" dirty="0">
                <a:ln w="0"/>
                <a:solidFill>
                  <a:schemeClr val="accent1"/>
                </a:solidFill>
                <a:effectLst>
                  <a:outerShdw blurRad="38100" dist="25400" dir="5400000" algn="ctr" rotWithShape="0">
                    <a:srgbClr val="6E747A">
                      <a:alpha val="43000"/>
                    </a:srgbClr>
                  </a:outerShdw>
                </a:effectLst>
              </a:rPr>
              <a:t>$3.5 B annually</a:t>
            </a:r>
            <a:r>
              <a:rPr lang="en-US" dirty="0"/>
              <a:t>. </a:t>
            </a:r>
            <a:r>
              <a:rPr lang="en-US" sz="800" dirty="0"/>
              <a:t>2 </a:t>
            </a:r>
          </a:p>
          <a:p>
            <a:pPr marL="285750" indent="-285750">
              <a:buFont typeface="Wingdings" panose="05000000000000000000" pitchFamily="2" charset="2"/>
              <a:buChar char="§"/>
            </a:pPr>
            <a:r>
              <a:rPr lang="en-US" dirty="0"/>
              <a:t>Cost to Onboard New Employee</a:t>
            </a:r>
          </a:p>
          <a:p>
            <a:pPr lvl="1"/>
            <a:r>
              <a:rPr lang="en-US" dirty="0"/>
              <a:t>UC Berkeley Institute for Research on Labor and Employees reports that on average employers spend $4000 to hire a new employee.  Can also be broken down by position level and percentage of job’s salary:</a:t>
            </a:r>
          </a:p>
          <a:p>
            <a:r>
              <a:rPr lang="en-US" dirty="0"/>
              <a:t>		</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Wingdings" panose="05000000000000000000" pitchFamily="2" charset="2"/>
              <a:buChar char="§"/>
            </a:pPr>
            <a:r>
              <a:rPr lang="en-US" dirty="0"/>
              <a:t>ADVERTISING and INTERVIEWING</a:t>
            </a:r>
          </a:p>
          <a:p>
            <a:pPr marL="285750" indent="-285750">
              <a:buFont typeface="Wingdings" panose="05000000000000000000" pitchFamily="2" charset="2"/>
              <a:buChar char="§"/>
            </a:pPr>
            <a:r>
              <a:rPr lang="en-US" dirty="0"/>
              <a:t>TRAINING </a:t>
            </a:r>
          </a:p>
          <a:p>
            <a:pPr marL="742950" lvl="1" indent="-285750">
              <a:buFont typeface="Arial" panose="020B0604020202020204" pitchFamily="34" charset="0"/>
              <a:buChar char="•"/>
            </a:pPr>
            <a:r>
              <a:rPr lang="en-US" dirty="0"/>
              <a:t>LOST ENGAGEMENT for co-worker training</a:t>
            </a:r>
          </a:p>
          <a:p>
            <a:pPr marL="742950" lvl="1" indent="-285750">
              <a:buFont typeface="Arial" panose="020B0604020202020204" pitchFamily="34" charset="0"/>
              <a:buChar char="•"/>
            </a:pPr>
            <a:r>
              <a:rPr lang="en-US" dirty="0"/>
              <a:t>PRODUCTIVITY – 3 years to max level</a:t>
            </a:r>
          </a:p>
        </p:txBody>
      </p:sp>
      <p:graphicFrame>
        <p:nvGraphicFramePr>
          <p:cNvPr id="5" name="Diagram 4">
            <a:extLst>
              <a:ext uri="{FF2B5EF4-FFF2-40B4-BE49-F238E27FC236}">
                <a16:creationId xmlns:a16="http://schemas.microsoft.com/office/drawing/2014/main" id="{9265D995-B168-4B83-9B8E-02A6660A47A4}"/>
              </a:ext>
            </a:extLst>
          </p:cNvPr>
          <p:cNvGraphicFramePr/>
          <p:nvPr>
            <p:extLst>
              <p:ext uri="{D42A27DB-BD31-4B8C-83A1-F6EECF244321}">
                <p14:modId xmlns:p14="http://schemas.microsoft.com/office/powerpoint/2010/main" val="421208392"/>
              </p:ext>
            </p:extLst>
          </p:nvPr>
        </p:nvGraphicFramePr>
        <p:xfrm>
          <a:off x="3007460" y="3228278"/>
          <a:ext cx="5765800" cy="1104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57415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5599</TotalTime>
  <Words>1898</Words>
  <Application>Microsoft Office PowerPoint</Application>
  <PresentationFormat>Widescreen</PresentationFormat>
  <Paragraphs>363</Paragraphs>
  <Slides>21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Andalus</vt:lpstr>
      <vt:lpstr>Arial</vt:lpstr>
      <vt:lpstr>Calibri</vt:lpstr>
      <vt:lpstr>Tw Cen MT</vt:lpstr>
      <vt:lpstr>Wingdings</vt:lpstr>
      <vt:lpstr>Main Event</vt:lpstr>
      <vt:lpstr>Student Loan Repayment &amp; College Savings Plans for Recruitment &amp; Retention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new benefit emerges</vt:lpstr>
      <vt:lpstr>A New Benefit Emerges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loan repayment programs and the new millennium</dc:title>
  <dc:creator>Renee Kelly</dc:creator>
  <cp:lastModifiedBy>Mary Ferretti</cp:lastModifiedBy>
  <cp:revision>129</cp:revision>
  <cp:lastPrinted>2018-03-19T13:43:04Z</cp:lastPrinted>
  <dcterms:created xsi:type="dcterms:W3CDTF">2018-02-20T21:18:03Z</dcterms:created>
  <dcterms:modified xsi:type="dcterms:W3CDTF">2019-04-02T19:01:53Z</dcterms:modified>
</cp:coreProperties>
</file>