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50" r:id="rId4"/>
  </p:sldMasterIdLst>
  <p:notesMasterIdLst>
    <p:notesMasterId r:id="rId30"/>
  </p:notesMasterIdLst>
  <p:handoutMasterIdLst>
    <p:handoutMasterId r:id="rId31"/>
  </p:handoutMasterIdLst>
  <p:sldIdLst>
    <p:sldId id="294" r:id="rId5"/>
    <p:sldId id="286" r:id="rId6"/>
    <p:sldId id="297" r:id="rId7"/>
    <p:sldId id="351" r:id="rId8"/>
    <p:sldId id="342" r:id="rId9"/>
    <p:sldId id="343" r:id="rId10"/>
    <p:sldId id="344" r:id="rId11"/>
    <p:sldId id="350" r:id="rId12"/>
    <p:sldId id="345" r:id="rId13"/>
    <p:sldId id="349" r:id="rId14"/>
    <p:sldId id="331" r:id="rId15"/>
    <p:sldId id="332" r:id="rId16"/>
    <p:sldId id="329" r:id="rId17"/>
    <p:sldId id="330" r:id="rId18"/>
    <p:sldId id="341" r:id="rId19"/>
    <p:sldId id="348" r:id="rId20"/>
    <p:sldId id="298" r:id="rId21"/>
    <p:sldId id="338" r:id="rId22"/>
    <p:sldId id="293" r:id="rId23"/>
    <p:sldId id="334" r:id="rId24"/>
    <p:sldId id="303" r:id="rId25"/>
    <p:sldId id="304" r:id="rId26"/>
    <p:sldId id="305" r:id="rId27"/>
    <p:sldId id="306" r:id="rId28"/>
    <p:sldId id="296" r:id="rId29"/>
  </p:sldIdLst>
  <p:sldSz cx="9144000" cy="5715000" type="screen16x10"/>
  <p:notesSz cx="6950075" cy="9236075"/>
  <p:defaultTextStyle>
    <a:defPPr>
      <a:defRPr lang="en-US"/>
    </a:defPPr>
    <a:lvl1pPr marL="0" algn="l" defTabSz="3511296" rtl="0" eaLnBrk="1" latinLnBrk="0" hangingPunct="1">
      <a:defRPr sz="6912" kern="1200">
        <a:solidFill>
          <a:schemeClr val="tx1"/>
        </a:solidFill>
        <a:latin typeface="+mn-lt"/>
        <a:ea typeface="+mn-ea"/>
        <a:cs typeface="+mn-cs"/>
      </a:defRPr>
    </a:lvl1pPr>
    <a:lvl2pPr marL="1755648" algn="l" defTabSz="3511296" rtl="0" eaLnBrk="1" latinLnBrk="0" hangingPunct="1">
      <a:defRPr sz="6912" kern="1200">
        <a:solidFill>
          <a:schemeClr val="tx1"/>
        </a:solidFill>
        <a:latin typeface="+mn-lt"/>
        <a:ea typeface="+mn-ea"/>
        <a:cs typeface="+mn-cs"/>
      </a:defRPr>
    </a:lvl2pPr>
    <a:lvl3pPr marL="3511296" algn="l" defTabSz="3511296" rtl="0" eaLnBrk="1" latinLnBrk="0" hangingPunct="1">
      <a:defRPr sz="6912" kern="1200">
        <a:solidFill>
          <a:schemeClr val="tx1"/>
        </a:solidFill>
        <a:latin typeface="+mn-lt"/>
        <a:ea typeface="+mn-ea"/>
        <a:cs typeface="+mn-cs"/>
      </a:defRPr>
    </a:lvl3pPr>
    <a:lvl4pPr marL="5266944" algn="l" defTabSz="3511296" rtl="0" eaLnBrk="1" latinLnBrk="0" hangingPunct="1">
      <a:defRPr sz="6912" kern="1200">
        <a:solidFill>
          <a:schemeClr val="tx1"/>
        </a:solidFill>
        <a:latin typeface="+mn-lt"/>
        <a:ea typeface="+mn-ea"/>
        <a:cs typeface="+mn-cs"/>
      </a:defRPr>
    </a:lvl4pPr>
    <a:lvl5pPr marL="7022592" algn="l" defTabSz="3511296" rtl="0" eaLnBrk="1" latinLnBrk="0" hangingPunct="1">
      <a:defRPr sz="6912" kern="1200">
        <a:solidFill>
          <a:schemeClr val="tx1"/>
        </a:solidFill>
        <a:latin typeface="+mn-lt"/>
        <a:ea typeface="+mn-ea"/>
        <a:cs typeface="+mn-cs"/>
      </a:defRPr>
    </a:lvl5pPr>
    <a:lvl6pPr marL="8778240" algn="l" defTabSz="3511296" rtl="0" eaLnBrk="1" latinLnBrk="0" hangingPunct="1">
      <a:defRPr sz="6912" kern="1200">
        <a:solidFill>
          <a:schemeClr val="tx1"/>
        </a:solidFill>
        <a:latin typeface="+mn-lt"/>
        <a:ea typeface="+mn-ea"/>
        <a:cs typeface="+mn-cs"/>
      </a:defRPr>
    </a:lvl6pPr>
    <a:lvl7pPr marL="10533888" algn="l" defTabSz="3511296" rtl="0" eaLnBrk="1" latinLnBrk="0" hangingPunct="1">
      <a:defRPr sz="6912" kern="1200">
        <a:solidFill>
          <a:schemeClr val="tx1"/>
        </a:solidFill>
        <a:latin typeface="+mn-lt"/>
        <a:ea typeface="+mn-ea"/>
        <a:cs typeface="+mn-cs"/>
      </a:defRPr>
    </a:lvl7pPr>
    <a:lvl8pPr marL="12289536" algn="l" defTabSz="3511296" rtl="0" eaLnBrk="1" latinLnBrk="0" hangingPunct="1">
      <a:defRPr sz="6912" kern="1200">
        <a:solidFill>
          <a:schemeClr val="tx1"/>
        </a:solidFill>
        <a:latin typeface="+mn-lt"/>
        <a:ea typeface="+mn-ea"/>
        <a:cs typeface="+mn-cs"/>
      </a:defRPr>
    </a:lvl8pPr>
    <a:lvl9pPr marL="14045184" algn="l" defTabSz="3511296" rtl="0" eaLnBrk="1" latinLnBrk="0" hangingPunct="1">
      <a:defRPr sz="6912"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nknown User1" initials="Unknown User1" lastIdx="1" clrIdx="6"/>
  <p:cmAuthor id="2" name="Unknown User3" initials="Unknown User3" lastIdx="1" clrIdx="0"/>
  <p:cmAuthor id="3" name="Unknown User4" initials="Unknown User4" lastIdx="1" clrIdx="7"/>
  <p:cmAuthor id="4" name="Ed Berger" initials="" lastIdx="44" clrIdx="1"/>
  <p:cmAuthor id="5" name="Microsoft Office User" initials="" lastIdx="1" clrIdx="8"/>
  <p:cmAuthor id="6" name="Unknown User5" initials="Unknown User5" lastIdx="1" clrIdx="2"/>
  <p:cmAuthor id="7" name="Will Febbo" initials="" lastIdx="1" clrIdx="3"/>
  <p:cmAuthor id="8" name="Unknown User2" initials="Unknown User2" lastIdx="1" clrIdx="4"/>
  <p:cmAuthor id="9" name="Grant Stude" initials="" lastIdx="6" clrIdx="5"/>
  <p:cmAuthor id="10" name="Mark Stultz" initials="MS" lastIdx="5" clrIdx="9">
    <p:extLst>
      <p:ext uri="{19B8F6BF-5375-455C-9EA6-DF929625EA0E}">
        <p15:presenceInfo xmlns:p15="http://schemas.microsoft.com/office/powerpoint/2012/main" userId="S::mstultz@sprtherapeutics.com::e105e7c2-eff7-4853-9008-ffcfd8179046" providerId="AD"/>
      </p:ext>
    </p:extLst>
  </p:cmAuthor>
  <p:cmAuthor id="11" name="Rosemary Zang" initials="RZ" lastIdx="5" clrIdx="10">
    <p:extLst>
      <p:ext uri="{19B8F6BF-5375-455C-9EA6-DF929625EA0E}">
        <p15:presenceInfo xmlns:p15="http://schemas.microsoft.com/office/powerpoint/2012/main" userId="S::rzang@sprtherapeutics.com::cdf75dde-6a65-478b-b860-de1e366ba349" providerId="AD"/>
      </p:ext>
    </p:extLst>
  </p:cmAuthor>
  <p:cmAuthor id="12" name="Kathryn Stager" initials="KS" lastIdx="27" clrIdx="11">
    <p:extLst>
      <p:ext uri="{19B8F6BF-5375-455C-9EA6-DF929625EA0E}">
        <p15:presenceInfo xmlns:p15="http://schemas.microsoft.com/office/powerpoint/2012/main" userId="S::kstager@sprtherapeutics.com::005b4847-b425-4db3-99cf-de876e1525bc" providerId="AD"/>
      </p:ext>
    </p:extLst>
  </p:cmAuthor>
  <p:cmAuthor id="13" name="Carla Parrish" initials="CP" lastIdx="31" clrIdx="12">
    <p:extLst>
      <p:ext uri="{19B8F6BF-5375-455C-9EA6-DF929625EA0E}">
        <p15:presenceInfo xmlns:p15="http://schemas.microsoft.com/office/powerpoint/2012/main" userId="S::csparrish@sprtherapeutics.com::fe2fdf18-17d6-407c-a48b-f27f49aec791" providerId="AD"/>
      </p:ext>
    </p:extLst>
  </p:cmAuthor>
  <p:cmAuthor id="14" name="Karli Wandling" initials="KW" lastIdx="2" clrIdx="13">
    <p:extLst>
      <p:ext uri="{19B8F6BF-5375-455C-9EA6-DF929625EA0E}">
        <p15:presenceInfo xmlns:p15="http://schemas.microsoft.com/office/powerpoint/2012/main" userId="S::kwandling@sprtherapeutics.com::1b72bc20-2196-4c25-8744-8825c5bee965" providerId="AD"/>
      </p:ext>
    </p:extLst>
  </p:cmAuthor>
  <p:cmAuthor id="15" name="Katelin Grossmeyer" initials="KG" lastIdx="1" clrIdx="14">
    <p:extLst>
      <p:ext uri="{19B8F6BF-5375-455C-9EA6-DF929625EA0E}">
        <p15:presenceInfo xmlns:p15="http://schemas.microsoft.com/office/powerpoint/2012/main" userId="S-1-5-21-2329583474-2286035992-1440262638-54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671F"/>
    <a:srgbClr val="6366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87" autoAdjust="0"/>
    <p:restoredTop sz="84806" autoAdjust="0"/>
  </p:normalViewPr>
  <p:slideViewPr>
    <p:cSldViewPr snapToGrid="0">
      <p:cViewPr varScale="1">
        <p:scale>
          <a:sx n="87" d="100"/>
          <a:sy n="87" d="100"/>
        </p:scale>
        <p:origin x="552" y="90"/>
      </p:cViewPr>
      <p:guideLst/>
    </p:cSldViewPr>
  </p:slideViewPr>
  <p:outlineViewPr>
    <p:cViewPr>
      <p:scale>
        <a:sx n="33" d="100"/>
        <a:sy n="33" d="100"/>
      </p:scale>
      <p:origin x="0" y="-62"/>
    </p:cViewPr>
  </p:outlineViewPr>
  <p:notesTextViewPr>
    <p:cViewPr>
      <p:scale>
        <a:sx n="1" d="1"/>
        <a:sy n="1" d="1"/>
      </p:scale>
      <p:origin x="0" y="0"/>
    </p:cViewPr>
  </p:notesTextViewPr>
  <p:notesViewPr>
    <p:cSldViewPr snapToGrid="0">
      <p:cViewPr varScale="1">
        <p:scale>
          <a:sx n="83" d="100"/>
          <a:sy n="83" d="100"/>
        </p:scale>
        <p:origin x="3828"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s>
</file>

<file path=ppt/comments/comment1.xml><?xml version="1.0" encoding="utf-8"?>
<p:cmLst xmlns:a="http://schemas.openxmlformats.org/drawingml/2006/main" xmlns:r="http://schemas.openxmlformats.org/officeDocument/2006/relationships" xmlns:p="http://schemas.openxmlformats.org/presentationml/2006/main">
  <p:cm authorId="15" dt="2021-05-12T12:17:27.578" idx="1">
    <p:pos x="2297" y="281"/>
    <p:text/>
    <p:extLst>
      <p:ext uri="{C676402C-5697-4E1C-873F-D02D1690AC5C}">
        <p15:threadingInfo xmlns:p15="http://schemas.microsoft.com/office/powerpoint/2012/main" timeZoneBias="24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A4F83E-10B5-44F6-B87F-C50B565912C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64AE94B5-8537-4C1A-BFA6-5764E9A2372B}">
      <dgm:prSet/>
      <dgm:spPr/>
      <dgm:t>
        <a:bodyPr/>
        <a:lstStyle/>
        <a:p>
          <a:r>
            <a:rPr lang="en-US"/>
            <a:t>Small Groups (&lt;50)</a:t>
          </a:r>
        </a:p>
      </dgm:t>
    </dgm:pt>
    <dgm:pt modelId="{E51449A0-854C-4DB5-8372-67751A82B1BA}" type="parTrans" cxnId="{8C4772C3-947E-4A19-A431-FA0746D186DC}">
      <dgm:prSet/>
      <dgm:spPr/>
      <dgm:t>
        <a:bodyPr/>
        <a:lstStyle/>
        <a:p>
          <a:endParaRPr lang="en-US"/>
        </a:p>
      </dgm:t>
    </dgm:pt>
    <dgm:pt modelId="{FBD9B865-3BC1-4F42-ADE9-638372071E09}" type="sibTrans" cxnId="{8C4772C3-947E-4A19-A431-FA0746D186DC}">
      <dgm:prSet/>
      <dgm:spPr/>
      <dgm:t>
        <a:bodyPr/>
        <a:lstStyle/>
        <a:p>
          <a:endParaRPr lang="en-US"/>
        </a:p>
      </dgm:t>
    </dgm:pt>
    <dgm:pt modelId="{3CDD3D5D-D17D-4C0A-94B9-9098602C35D3}">
      <dgm:prSet/>
      <dgm:spPr/>
      <dgm:t>
        <a:bodyPr/>
        <a:lstStyle/>
        <a:p>
          <a:r>
            <a:rPr lang="en-US" dirty="0"/>
            <a:t>Large Groups (50+) with higher claims/rates</a:t>
          </a:r>
        </a:p>
      </dgm:t>
    </dgm:pt>
    <dgm:pt modelId="{F9BEC627-686E-4480-9375-6BDAF972BE97}" type="parTrans" cxnId="{523C57C5-39D8-46C5-9AC8-3184644055EE}">
      <dgm:prSet/>
      <dgm:spPr/>
      <dgm:t>
        <a:bodyPr/>
        <a:lstStyle/>
        <a:p>
          <a:endParaRPr lang="en-US"/>
        </a:p>
      </dgm:t>
    </dgm:pt>
    <dgm:pt modelId="{A7FC0CA8-5A5E-4F23-A230-8172EC607A4A}" type="sibTrans" cxnId="{523C57C5-39D8-46C5-9AC8-3184644055EE}">
      <dgm:prSet/>
      <dgm:spPr/>
      <dgm:t>
        <a:bodyPr/>
        <a:lstStyle/>
        <a:p>
          <a:endParaRPr lang="en-US"/>
        </a:p>
      </dgm:t>
    </dgm:pt>
    <dgm:pt modelId="{91D4AF9F-37EA-4975-84B3-7D3DD71FE847}">
      <dgm:prSet/>
      <dgm:spPr/>
      <dgm:t>
        <a:bodyPr/>
        <a:lstStyle/>
        <a:p>
          <a:r>
            <a:rPr lang="en-US"/>
            <a:t>Groups with participation issues</a:t>
          </a:r>
        </a:p>
      </dgm:t>
    </dgm:pt>
    <dgm:pt modelId="{EF16A6DD-3E85-4FE6-BB27-A3D576CA98C8}" type="parTrans" cxnId="{D74DFA8C-C149-4C4C-A47D-A490FACFDA2D}">
      <dgm:prSet/>
      <dgm:spPr/>
      <dgm:t>
        <a:bodyPr/>
        <a:lstStyle/>
        <a:p>
          <a:endParaRPr lang="en-US"/>
        </a:p>
      </dgm:t>
    </dgm:pt>
    <dgm:pt modelId="{9D88596F-CF6D-4527-9F67-E4D0EF561141}" type="sibTrans" cxnId="{D74DFA8C-C149-4C4C-A47D-A490FACFDA2D}">
      <dgm:prSet/>
      <dgm:spPr/>
      <dgm:t>
        <a:bodyPr/>
        <a:lstStyle/>
        <a:p>
          <a:endParaRPr lang="en-US"/>
        </a:p>
      </dgm:t>
    </dgm:pt>
    <dgm:pt modelId="{E969E9D6-721D-4098-8E17-87E7B0B939C2}">
      <dgm:prSet/>
      <dgm:spPr/>
      <dgm:t>
        <a:bodyPr/>
        <a:lstStyle/>
        <a:p>
          <a:r>
            <a:rPr lang="en-US"/>
            <a:t>Groups with contribution concerns</a:t>
          </a:r>
        </a:p>
      </dgm:t>
    </dgm:pt>
    <dgm:pt modelId="{9FD2B457-E822-443B-98A3-9328A072D9B6}" type="parTrans" cxnId="{1DD3DD52-3D01-49C6-9AA1-408DA16936F4}">
      <dgm:prSet/>
      <dgm:spPr/>
      <dgm:t>
        <a:bodyPr/>
        <a:lstStyle/>
        <a:p>
          <a:endParaRPr lang="en-US"/>
        </a:p>
      </dgm:t>
    </dgm:pt>
    <dgm:pt modelId="{2F1552C6-2BCF-4165-8D32-9D0B9DF32549}" type="sibTrans" cxnId="{1DD3DD52-3D01-49C6-9AA1-408DA16936F4}">
      <dgm:prSet/>
      <dgm:spPr/>
      <dgm:t>
        <a:bodyPr/>
        <a:lstStyle/>
        <a:p>
          <a:endParaRPr lang="en-US"/>
        </a:p>
      </dgm:t>
    </dgm:pt>
    <dgm:pt modelId="{77343303-6913-4BED-947B-8A545B1C32A1}">
      <dgm:prSet/>
      <dgm:spPr/>
      <dgm:t>
        <a:bodyPr/>
        <a:lstStyle/>
        <a:p>
          <a:r>
            <a:rPr lang="en-US" dirty="0"/>
            <a:t>Associations,      Co-Ops, Franchises, etc. </a:t>
          </a:r>
        </a:p>
      </dgm:t>
    </dgm:pt>
    <dgm:pt modelId="{190BA9CD-1AAD-43FC-B365-C0759CCCBC8D}" type="parTrans" cxnId="{19D41A85-64EB-43E0-8F7A-202418E4E9D1}">
      <dgm:prSet/>
      <dgm:spPr/>
      <dgm:t>
        <a:bodyPr/>
        <a:lstStyle/>
        <a:p>
          <a:endParaRPr lang="en-US"/>
        </a:p>
      </dgm:t>
    </dgm:pt>
    <dgm:pt modelId="{5DA1BA8B-B62E-47D7-A618-33083B899BA1}" type="sibTrans" cxnId="{19D41A85-64EB-43E0-8F7A-202418E4E9D1}">
      <dgm:prSet/>
      <dgm:spPr/>
      <dgm:t>
        <a:bodyPr/>
        <a:lstStyle/>
        <a:p>
          <a:endParaRPr lang="en-US"/>
        </a:p>
      </dgm:t>
    </dgm:pt>
    <dgm:pt modelId="{BA4BB4AC-8C16-45D4-AD40-BE50EBB09DE4}">
      <dgm:prSet/>
      <dgm:spPr/>
      <dgm:t>
        <a:bodyPr/>
        <a:lstStyle/>
        <a:p>
          <a:r>
            <a:rPr lang="en-US"/>
            <a:t>Industries such as hospitality, entertainment, seasonal, high-turnover, etc. </a:t>
          </a:r>
        </a:p>
      </dgm:t>
    </dgm:pt>
    <dgm:pt modelId="{EEE9FA1E-BA7C-4100-BB1E-8A9C6A69B0BA}" type="parTrans" cxnId="{8A392278-D57B-4B5F-9E4D-30CEC088EBE7}">
      <dgm:prSet/>
      <dgm:spPr/>
      <dgm:t>
        <a:bodyPr/>
        <a:lstStyle/>
        <a:p>
          <a:endParaRPr lang="en-US"/>
        </a:p>
      </dgm:t>
    </dgm:pt>
    <dgm:pt modelId="{49D7248D-C0DC-4785-B424-8B001A06AAFA}" type="sibTrans" cxnId="{8A392278-D57B-4B5F-9E4D-30CEC088EBE7}">
      <dgm:prSet/>
      <dgm:spPr/>
      <dgm:t>
        <a:bodyPr/>
        <a:lstStyle/>
        <a:p>
          <a:endParaRPr lang="en-US"/>
        </a:p>
      </dgm:t>
    </dgm:pt>
    <dgm:pt modelId="{7A44E3AF-E0F9-4F46-83AA-3D70CDED8A5E}" type="pres">
      <dgm:prSet presAssocID="{26A4F83E-10B5-44F6-B87F-C50B565912C7}" presName="diagram" presStyleCnt="0">
        <dgm:presLayoutVars>
          <dgm:dir/>
          <dgm:resizeHandles val="exact"/>
        </dgm:presLayoutVars>
      </dgm:prSet>
      <dgm:spPr/>
    </dgm:pt>
    <dgm:pt modelId="{6E6533BC-7B89-4895-967D-54A527DE6E4E}" type="pres">
      <dgm:prSet presAssocID="{64AE94B5-8537-4C1A-BFA6-5764E9A2372B}" presName="node" presStyleLbl="node1" presStyleIdx="0" presStyleCnt="6">
        <dgm:presLayoutVars>
          <dgm:bulletEnabled val="1"/>
        </dgm:presLayoutVars>
      </dgm:prSet>
      <dgm:spPr/>
    </dgm:pt>
    <dgm:pt modelId="{3E642D7D-4D10-4ED1-9467-6A8D64EBE30E}" type="pres">
      <dgm:prSet presAssocID="{FBD9B865-3BC1-4F42-ADE9-638372071E09}" presName="sibTrans" presStyleCnt="0"/>
      <dgm:spPr/>
    </dgm:pt>
    <dgm:pt modelId="{B9D59A53-C5DC-4375-BF1C-76661871DF7F}" type="pres">
      <dgm:prSet presAssocID="{3CDD3D5D-D17D-4C0A-94B9-9098602C35D3}" presName="node" presStyleLbl="node1" presStyleIdx="1" presStyleCnt="6">
        <dgm:presLayoutVars>
          <dgm:bulletEnabled val="1"/>
        </dgm:presLayoutVars>
      </dgm:prSet>
      <dgm:spPr/>
    </dgm:pt>
    <dgm:pt modelId="{3812C092-E94D-4D78-9778-16CA23779898}" type="pres">
      <dgm:prSet presAssocID="{A7FC0CA8-5A5E-4F23-A230-8172EC607A4A}" presName="sibTrans" presStyleCnt="0"/>
      <dgm:spPr/>
    </dgm:pt>
    <dgm:pt modelId="{830A8482-23D3-47E5-8EAF-800B37C5187A}" type="pres">
      <dgm:prSet presAssocID="{91D4AF9F-37EA-4975-84B3-7D3DD71FE847}" presName="node" presStyleLbl="node1" presStyleIdx="2" presStyleCnt="6">
        <dgm:presLayoutVars>
          <dgm:bulletEnabled val="1"/>
        </dgm:presLayoutVars>
      </dgm:prSet>
      <dgm:spPr/>
    </dgm:pt>
    <dgm:pt modelId="{3A057FBB-8413-4365-AD9C-FCB8D2DB9B3C}" type="pres">
      <dgm:prSet presAssocID="{9D88596F-CF6D-4527-9F67-E4D0EF561141}" presName="sibTrans" presStyleCnt="0"/>
      <dgm:spPr/>
    </dgm:pt>
    <dgm:pt modelId="{4FD54A5D-C04A-4C22-92FD-255650BE2FA7}" type="pres">
      <dgm:prSet presAssocID="{E969E9D6-721D-4098-8E17-87E7B0B939C2}" presName="node" presStyleLbl="node1" presStyleIdx="3" presStyleCnt="6">
        <dgm:presLayoutVars>
          <dgm:bulletEnabled val="1"/>
        </dgm:presLayoutVars>
      </dgm:prSet>
      <dgm:spPr/>
    </dgm:pt>
    <dgm:pt modelId="{7FE85203-FE54-477C-A28C-24499D47BF02}" type="pres">
      <dgm:prSet presAssocID="{2F1552C6-2BCF-4165-8D32-9D0B9DF32549}" presName="sibTrans" presStyleCnt="0"/>
      <dgm:spPr/>
    </dgm:pt>
    <dgm:pt modelId="{5FBF4629-8837-4619-8C8B-E34FC05280AB}" type="pres">
      <dgm:prSet presAssocID="{77343303-6913-4BED-947B-8A545B1C32A1}" presName="node" presStyleLbl="node1" presStyleIdx="4" presStyleCnt="6">
        <dgm:presLayoutVars>
          <dgm:bulletEnabled val="1"/>
        </dgm:presLayoutVars>
      </dgm:prSet>
      <dgm:spPr/>
    </dgm:pt>
    <dgm:pt modelId="{658DF780-BDA0-4E5B-BAC5-DD5856437578}" type="pres">
      <dgm:prSet presAssocID="{5DA1BA8B-B62E-47D7-A618-33083B899BA1}" presName="sibTrans" presStyleCnt="0"/>
      <dgm:spPr/>
    </dgm:pt>
    <dgm:pt modelId="{8B211166-8B25-4FAB-8715-F6405BF18CE8}" type="pres">
      <dgm:prSet presAssocID="{BA4BB4AC-8C16-45D4-AD40-BE50EBB09DE4}" presName="node" presStyleLbl="node1" presStyleIdx="5" presStyleCnt="6">
        <dgm:presLayoutVars>
          <dgm:bulletEnabled val="1"/>
        </dgm:presLayoutVars>
      </dgm:prSet>
      <dgm:spPr/>
    </dgm:pt>
  </dgm:ptLst>
  <dgm:cxnLst>
    <dgm:cxn modelId="{10317618-A8B8-4E39-B31B-9488A80C6131}" type="presOf" srcId="{77343303-6913-4BED-947B-8A545B1C32A1}" destId="{5FBF4629-8837-4619-8C8B-E34FC05280AB}" srcOrd="0" destOrd="0" presId="urn:microsoft.com/office/officeart/2005/8/layout/default"/>
    <dgm:cxn modelId="{7B808519-64CA-45D1-B6C9-E0A9056C4745}" type="presOf" srcId="{64AE94B5-8537-4C1A-BFA6-5764E9A2372B}" destId="{6E6533BC-7B89-4895-967D-54A527DE6E4E}" srcOrd="0" destOrd="0" presId="urn:microsoft.com/office/officeart/2005/8/layout/default"/>
    <dgm:cxn modelId="{83DBEA43-DBA1-450A-BCBC-5269B2B0CA3D}" type="presOf" srcId="{26A4F83E-10B5-44F6-B87F-C50B565912C7}" destId="{7A44E3AF-E0F9-4F46-83AA-3D70CDED8A5E}" srcOrd="0" destOrd="0" presId="urn:microsoft.com/office/officeart/2005/8/layout/default"/>
    <dgm:cxn modelId="{DA18A048-0BE4-492F-8548-40C4A0936C78}" type="presOf" srcId="{3CDD3D5D-D17D-4C0A-94B9-9098602C35D3}" destId="{B9D59A53-C5DC-4375-BF1C-76661871DF7F}" srcOrd="0" destOrd="0" presId="urn:microsoft.com/office/officeart/2005/8/layout/default"/>
    <dgm:cxn modelId="{38438049-E9F7-45CF-AF45-0121B2DB7AA4}" type="presOf" srcId="{E969E9D6-721D-4098-8E17-87E7B0B939C2}" destId="{4FD54A5D-C04A-4C22-92FD-255650BE2FA7}" srcOrd="0" destOrd="0" presId="urn:microsoft.com/office/officeart/2005/8/layout/default"/>
    <dgm:cxn modelId="{1DD3DD52-3D01-49C6-9AA1-408DA16936F4}" srcId="{26A4F83E-10B5-44F6-B87F-C50B565912C7}" destId="{E969E9D6-721D-4098-8E17-87E7B0B939C2}" srcOrd="3" destOrd="0" parTransId="{9FD2B457-E822-443B-98A3-9328A072D9B6}" sibTransId="{2F1552C6-2BCF-4165-8D32-9D0B9DF32549}"/>
    <dgm:cxn modelId="{8A392278-D57B-4B5F-9E4D-30CEC088EBE7}" srcId="{26A4F83E-10B5-44F6-B87F-C50B565912C7}" destId="{BA4BB4AC-8C16-45D4-AD40-BE50EBB09DE4}" srcOrd="5" destOrd="0" parTransId="{EEE9FA1E-BA7C-4100-BB1E-8A9C6A69B0BA}" sibTransId="{49D7248D-C0DC-4785-B424-8B001A06AAFA}"/>
    <dgm:cxn modelId="{19D41A85-64EB-43E0-8F7A-202418E4E9D1}" srcId="{26A4F83E-10B5-44F6-B87F-C50B565912C7}" destId="{77343303-6913-4BED-947B-8A545B1C32A1}" srcOrd="4" destOrd="0" parTransId="{190BA9CD-1AAD-43FC-B365-C0759CCCBC8D}" sibTransId="{5DA1BA8B-B62E-47D7-A618-33083B899BA1}"/>
    <dgm:cxn modelId="{D74DFA8C-C149-4C4C-A47D-A490FACFDA2D}" srcId="{26A4F83E-10B5-44F6-B87F-C50B565912C7}" destId="{91D4AF9F-37EA-4975-84B3-7D3DD71FE847}" srcOrd="2" destOrd="0" parTransId="{EF16A6DD-3E85-4FE6-BB27-A3D576CA98C8}" sibTransId="{9D88596F-CF6D-4527-9F67-E4D0EF561141}"/>
    <dgm:cxn modelId="{8C4772C3-947E-4A19-A431-FA0746D186DC}" srcId="{26A4F83E-10B5-44F6-B87F-C50B565912C7}" destId="{64AE94B5-8537-4C1A-BFA6-5764E9A2372B}" srcOrd="0" destOrd="0" parTransId="{E51449A0-854C-4DB5-8372-67751A82B1BA}" sibTransId="{FBD9B865-3BC1-4F42-ADE9-638372071E09}"/>
    <dgm:cxn modelId="{523C57C5-39D8-46C5-9AC8-3184644055EE}" srcId="{26A4F83E-10B5-44F6-B87F-C50B565912C7}" destId="{3CDD3D5D-D17D-4C0A-94B9-9098602C35D3}" srcOrd="1" destOrd="0" parTransId="{F9BEC627-686E-4480-9375-6BDAF972BE97}" sibTransId="{A7FC0CA8-5A5E-4F23-A230-8172EC607A4A}"/>
    <dgm:cxn modelId="{E90042D5-5AA4-4921-A0EE-CFE01CD701BA}" type="presOf" srcId="{91D4AF9F-37EA-4975-84B3-7D3DD71FE847}" destId="{830A8482-23D3-47E5-8EAF-800B37C5187A}" srcOrd="0" destOrd="0" presId="urn:microsoft.com/office/officeart/2005/8/layout/default"/>
    <dgm:cxn modelId="{3662FADE-2F4B-4E84-93A0-5C975D916B82}" type="presOf" srcId="{BA4BB4AC-8C16-45D4-AD40-BE50EBB09DE4}" destId="{8B211166-8B25-4FAB-8715-F6405BF18CE8}" srcOrd="0" destOrd="0" presId="urn:microsoft.com/office/officeart/2005/8/layout/default"/>
    <dgm:cxn modelId="{3EC6E750-504C-4233-93BA-8C418505C42A}" type="presParOf" srcId="{7A44E3AF-E0F9-4F46-83AA-3D70CDED8A5E}" destId="{6E6533BC-7B89-4895-967D-54A527DE6E4E}" srcOrd="0" destOrd="0" presId="urn:microsoft.com/office/officeart/2005/8/layout/default"/>
    <dgm:cxn modelId="{ABEDCCE9-4F53-468A-84EC-35C8256889C7}" type="presParOf" srcId="{7A44E3AF-E0F9-4F46-83AA-3D70CDED8A5E}" destId="{3E642D7D-4D10-4ED1-9467-6A8D64EBE30E}" srcOrd="1" destOrd="0" presId="urn:microsoft.com/office/officeart/2005/8/layout/default"/>
    <dgm:cxn modelId="{904C08D0-9198-48D7-B095-A7489DCA79C9}" type="presParOf" srcId="{7A44E3AF-E0F9-4F46-83AA-3D70CDED8A5E}" destId="{B9D59A53-C5DC-4375-BF1C-76661871DF7F}" srcOrd="2" destOrd="0" presId="urn:microsoft.com/office/officeart/2005/8/layout/default"/>
    <dgm:cxn modelId="{55B802BD-6A31-4374-A30D-9E9204B5F305}" type="presParOf" srcId="{7A44E3AF-E0F9-4F46-83AA-3D70CDED8A5E}" destId="{3812C092-E94D-4D78-9778-16CA23779898}" srcOrd="3" destOrd="0" presId="urn:microsoft.com/office/officeart/2005/8/layout/default"/>
    <dgm:cxn modelId="{6E79DC51-E78F-4EA5-8F0F-2780447B6546}" type="presParOf" srcId="{7A44E3AF-E0F9-4F46-83AA-3D70CDED8A5E}" destId="{830A8482-23D3-47E5-8EAF-800B37C5187A}" srcOrd="4" destOrd="0" presId="urn:microsoft.com/office/officeart/2005/8/layout/default"/>
    <dgm:cxn modelId="{A83B16C3-C35B-4922-9F0B-949D3EB51507}" type="presParOf" srcId="{7A44E3AF-E0F9-4F46-83AA-3D70CDED8A5E}" destId="{3A057FBB-8413-4365-AD9C-FCB8D2DB9B3C}" srcOrd="5" destOrd="0" presId="urn:microsoft.com/office/officeart/2005/8/layout/default"/>
    <dgm:cxn modelId="{8DCB5489-9B18-412D-9C32-CD24E87F8776}" type="presParOf" srcId="{7A44E3AF-E0F9-4F46-83AA-3D70CDED8A5E}" destId="{4FD54A5D-C04A-4C22-92FD-255650BE2FA7}" srcOrd="6" destOrd="0" presId="urn:microsoft.com/office/officeart/2005/8/layout/default"/>
    <dgm:cxn modelId="{FC22617A-4750-434A-9423-F65AC69B343B}" type="presParOf" srcId="{7A44E3AF-E0F9-4F46-83AA-3D70CDED8A5E}" destId="{7FE85203-FE54-477C-A28C-24499D47BF02}" srcOrd="7" destOrd="0" presId="urn:microsoft.com/office/officeart/2005/8/layout/default"/>
    <dgm:cxn modelId="{94652316-9B7E-4781-B26E-04DB1B0ED4AA}" type="presParOf" srcId="{7A44E3AF-E0F9-4F46-83AA-3D70CDED8A5E}" destId="{5FBF4629-8837-4619-8C8B-E34FC05280AB}" srcOrd="8" destOrd="0" presId="urn:microsoft.com/office/officeart/2005/8/layout/default"/>
    <dgm:cxn modelId="{04D45A45-4DE1-4CAE-8C94-6F376FE787B1}" type="presParOf" srcId="{7A44E3AF-E0F9-4F46-83AA-3D70CDED8A5E}" destId="{658DF780-BDA0-4E5B-BAC5-DD5856437578}" srcOrd="9" destOrd="0" presId="urn:microsoft.com/office/officeart/2005/8/layout/default"/>
    <dgm:cxn modelId="{17DB01B7-0E9C-4337-A99B-966D0DC0D0D9}" type="presParOf" srcId="{7A44E3AF-E0F9-4F46-83AA-3D70CDED8A5E}" destId="{8B211166-8B25-4FAB-8715-F6405BF18CE8}"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6533BC-7B89-4895-967D-54A527DE6E4E}">
      <dsp:nvSpPr>
        <dsp:cNvPr id="0" name=""/>
        <dsp:cNvSpPr/>
      </dsp:nvSpPr>
      <dsp:spPr>
        <a:xfrm>
          <a:off x="0" y="181383"/>
          <a:ext cx="2574885" cy="15449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Small Groups (&lt;50)</a:t>
          </a:r>
        </a:p>
      </dsp:txBody>
      <dsp:txXfrm>
        <a:off x="0" y="181383"/>
        <a:ext cx="2574885" cy="1544931"/>
      </dsp:txXfrm>
    </dsp:sp>
    <dsp:sp modelId="{B9D59A53-C5DC-4375-BF1C-76661871DF7F}">
      <dsp:nvSpPr>
        <dsp:cNvPr id="0" name=""/>
        <dsp:cNvSpPr/>
      </dsp:nvSpPr>
      <dsp:spPr>
        <a:xfrm>
          <a:off x="2832374" y="181383"/>
          <a:ext cx="2574885" cy="15449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Large Groups (50+) with higher claims/rates</a:t>
          </a:r>
        </a:p>
      </dsp:txBody>
      <dsp:txXfrm>
        <a:off x="2832374" y="181383"/>
        <a:ext cx="2574885" cy="1544931"/>
      </dsp:txXfrm>
    </dsp:sp>
    <dsp:sp modelId="{830A8482-23D3-47E5-8EAF-800B37C5187A}">
      <dsp:nvSpPr>
        <dsp:cNvPr id="0" name=""/>
        <dsp:cNvSpPr/>
      </dsp:nvSpPr>
      <dsp:spPr>
        <a:xfrm>
          <a:off x="5664749" y="181383"/>
          <a:ext cx="2574885" cy="15449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Groups with participation issues</a:t>
          </a:r>
        </a:p>
      </dsp:txBody>
      <dsp:txXfrm>
        <a:off x="5664749" y="181383"/>
        <a:ext cx="2574885" cy="1544931"/>
      </dsp:txXfrm>
    </dsp:sp>
    <dsp:sp modelId="{4FD54A5D-C04A-4C22-92FD-255650BE2FA7}">
      <dsp:nvSpPr>
        <dsp:cNvPr id="0" name=""/>
        <dsp:cNvSpPr/>
      </dsp:nvSpPr>
      <dsp:spPr>
        <a:xfrm>
          <a:off x="0" y="1983803"/>
          <a:ext cx="2574885" cy="15449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Groups with contribution concerns</a:t>
          </a:r>
        </a:p>
      </dsp:txBody>
      <dsp:txXfrm>
        <a:off x="0" y="1983803"/>
        <a:ext cx="2574885" cy="1544931"/>
      </dsp:txXfrm>
    </dsp:sp>
    <dsp:sp modelId="{5FBF4629-8837-4619-8C8B-E34FC05280AB}">
      <dsp:nvSpPr>
        <dsp:cNvPr id="0" name=""/>
        <dsp:cNvSpPr/>
      </dsp:nvSpPr>
      <dsp:spPr>
        <a:xfrm>
          <a:off x="2832374" y="1983803"/>
          <a:ext cx="2574885" cy="15449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Associations,      Co-Ops, Franchises, etc. </a:t>
          </a:r>
        </a:p>
      </dsp:txBody>
      <dsp:txXfrm>
        <a:off x="2832374" y="1983803"/>
        <a:ext cx="2574885" cy="1544931"/>
      </dsp:txXfrm>
    </dsp:sp>
    <dsp:sp modelId="{8B211166-8B25-4FAB-8715-F6405BF18CE8}">
      <dsp:nvSpPr>
        <dsp:cNvPr id="0" name=""/>
        <dsp:cNvSpPr/>
      </dsp:nvSpPr>
      <dsp:spPr>
        <a:xfrm>
          <a:off x="5664749" y="1983803"/>
          <a:ext cx="2574885" cy="15449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Industries such as hospitality, entertainment, seasonal, high-turnover, etc. </a:t>
          </a:r>
        </a:p>
      </dsp:txBody>
      <dsp:txXfrm>
        <a:off x="5664749" y="1983803"/>
        <a:ext cx="2574885" cy="154493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C2D605A-8A7E-423B-B989-19C517E53867}"/>
              </a:ext>
            </a:extLst>
          </p:cNvPr>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A1C3EAA-3001-400C-ADE7-9D3353038F86}"/>
              </a:ext>
            </a:extLst>
          </p:cNvPr>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B8DD5497-7AF2-4AA4-89FC-20EE4F0F6F48}" type="datetimeFigureOut">
              <a:rPr lang="en-US" smtClean="0"/>
              <a:t>7/6/2021</a:t>
            </a:fld>
            <a:endParaRPr lang="en-US"/>
          </a:p>
        </p:txBody>
      </p:sp>
      <p:sp>
        <p:nvSpPr>
          <p:cNvPr id="4" name="Footer Placeholder 3">
            <a:extLst>
              <a:ext uri="{FF2B5EF4-FFF2-40B4-BE49-F238E27FC236}">
                <a16:creationId xmlns:a16="http://schemas.microsoft.com/office/drawing/2014/main" id="{1FE241F9-4B2D-4EE3-B758-39C5E26063D6}"/>
              </a:ext>
            </a:extLst>
          </p:cNvPr>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r>
              <a:rPr lang="en-US" sz="800" dirty="0"/>
              <a:t>©2020 Nexben, Inc. All rights reserved.</a:t>
            </a:r>
          </a:p>
          <a:p>
            <a:endParaRPr lang="en-US" dirty="0"/>
          </a:p>
        </p:txBody>
      </p:sp>
      <p:sp>
        <p:nvSpPr>
          <p:cNvPr id="5" name="Slide Number Placeholder 4">
            <a:extLst>
              <a:ext uri="{FF2B5EF4-FFF2-40B4-BE49-F238E27FC236}">
                <a16:creationId xmlns:a16="http://schemas.microsoft.com/office/drawing/2014/main" id="{635884A2-8861-463F-931C-C0813A57AB69}"/>
              </a:ext>
            </a:extLst>
          </p:cNvPr>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0048ED76-C8D5-4BF5-8A94-01869A15BC2F}" type="slidenum">
              <a:rPr lang="en-US" smtClean="0"/>
              <a:t>‹#›</a:t>
            </a:fld>
            <a:endParaRPr lang="en-US"/>
          </a:p>
        </p:txBody>
      </p:sp>
    </p:spTree>
    <p:extLst>
      <p:ext uri="{BB962C8B-B14F-4D97-AF65-F5344CB8AC3E}">
        <p14:creationId xmlns:p14="http://schemas.microsoft.com/office/powerpoint/2010/main" val="16121157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EF09370-61D6-AC40-BE9C-590ED534BEE2}"/>
              </a:ext>
            </a:extLst>
          </p:cNvPr>
          <p:cNvSpPr>
            <a:spLocks noGrp="1"/>
          </p:cNvSpPr>
          <p:nvPr>
            <p:ph type="hdr" sz="quarter"/>
          </p:nvPr>
        </p:nvSpPr>
        <p:spPr>
          <a:xfrm>
            <a:off x="0" y="0"/>
            <a:ext cx="3011488" cy="463550"/>
          </a:xfrm>
          <a:prstGeom prst="rect">
            <a:avLst/>
          </a:prstGeom>
        </p:spPr>
        <p:txBody>
          <a:bodyPr vert="horz" lIns="92492" tIns="46246" rIns="92492" bIns="46246" rtlCol="0"/>
          <a:lstStyle>
            <a:lvl1pPr algn="l" defTabSz="713232" eaLnBrk="1" fontAlgn="auto" hangingPunct="1">
              <a:spcBef>
                <a:spcPts val="0"/>
              </a:spcBef>
              <a:spcAft>
                <a:spcPts val="0"/>
              </a:spcAft>
              <a:defRPr sz="1200" b="0" i="0" dirty="0">
                <a:latin typeface="Arial" panose="020B0604020202020204" pitchFamily="34" charset="0"/>
              </a:defRPr>
            </a:lvl1pPr>
          </a:lstStyle>
          <a:p>
            <a:pPr>
              <a:defRPr/>
            </a:pPr>
            <a:endParaRPr lang="en-US"/>
          </a:p>
        </p:txBody>
      </p:sp>
      <p:sp>
        <p:nvSpPr>
          <p:cNvPr id="3" name="Date Placeholder 2">
            <a:extLst>
              <a:ext uri="{FF2B5EF4-FFF2-40B4-BE49-F238E27FC236}">
                <a16:creationId xmlns:a16="http://schemas.microsoft.com/office/drawing/2014/main" id="{3CA1C1F9-2C7D-DA48-970A-3F0F16178158}"/>
              </a:ext>
            </a:extLst>
          </p:cNvPr>
          <p:cNvSpPr>
            <a:spLocks noGrp="1"/>
          </p:cNvSpPr>
          <p:nvPr>
            <p:ph type="dt" idx="1"/>
          </p:nvPr>
        </p:nvSpPr>
        <p:spPr>
          <a:xfrm>
            <a:off x="3937000" y="0"/>
            <a:ext cx="3011488" cy="463550"/>
          </a:xfrm>
          <a:prstGeom prst="rect">
            <a:avLst/>
          </a:prstGeom>
        </p:spPr>
        <p:txBody>
          <a:bodyPr vert="horz" lIns="92492" tIns="46246" rIns="92492" bIns="46246" rtlCol="0"/>
          <a:lstStyle>
            <a:lvl1pPr algn="r" defTabSz="713232" eaLnBrk="1" fontAlgn="auto" hangingPunct="1">
              <a:spcBef>
                <a:spcPts val="0"/>
              </a:spcBef>
              <a:spcAft>
                <a:spcPts val="0"/>
              </a:spcAft>
              <a:defRPr sz="1200" b="0" i="0" smtClean="0">
                <a:latin typeface="Arial" panose="020B0604020202020204" pitchFamily="34" charset="0"/>
              </a:defRPr>
            </a:lvl1pPr>
          </a:lstStyle>
          <a:p>
            <a:pPr>
              <a:defRPr/>
            </a:pPr>
            <a:fld id="{5BF61ECF-ED45-9E4F-A582-AF6560C3ACCF}" type="datetimeFigureOut">
              <a:rPr lang="en-US" smtClean="0"/>
              <a:pPr>
                <a:defRPr/>
              </a:pPr>
              <a:t>7/6/2021</a:t>
            </a:fld>
            <a:endParaRPr lang="en-US"/>
          </a:p>
        </p:txBody>
      </p:sp>
      <p:sp>
        <p:nvSpPr>
          <p:cNvPr id="4" name="Slide Image Placeholder 3">
            <a:extLst>
              <a:ext uri="{FF2B5EF4-FFF2-40B4-BE49-F238E27FC236}">
                <a16:creationId xmlns:a16="http://schemas.microsoft.com/office/drawing/2014/main" id="{5B6C890A-DAF0-B142-866A-29A82E391140}"/>
              </a:ext>
            </a:extLst>
          </p:cNvPr>
          <p:cNvSpPr>
            <a:spLocks noGrp="1" noRot="1" noChangeAspect="1"/>
          </p:cNvSpPr>
          <p:nvPr>
            <p:ph type="sldImg" idx="2"/>
          </p:nvPr>
        </p:nvSpPr>
        <p:spPr>
          <a:xfrm>
            <a:off x="981075" y="1154113"/>
            <a:ext cx="4987925" cy="3117850"/>
          </a:xfrm>
          <a:prstGeom prst="rect">
            <a:avLst/>
          </a:prstGeom>
          <a:noFill/>
          <a:ln w="12700">
            <a:solidFill>
              <a:prstClr val="black"/>
            </a:solidFill>
          </a:ln>
        </p:spPr>
        <p:txBody>
          <a:bodyPr vert="horz" lIns="92492" tIns="46246" rIns="92492" bIns="46246" rtlCol="0" anchor="ctr"/>
          <a:lstStyle/>
          <a:p>
            <a:pPr lvl="0"/>
            <a:endParaRPr lang="en-US" noProof="0"/>
          </a:p>
        </p:txBody>
      </p:sp>
      <p:sp>
        <p:nvSpPr>
          <p:cNvPr id="5" name="Notes Placeholder 4">
            <a:extLst>
              <a:ext uri="{FF2B5EF4-FFF2-40B4-BE49-F238E27FC236}">
                <a16:creationId xmlns:a16="http://schemas.microsoft.com/office/drawing/2014/main" id="{C85A5B34-3679-8B42-811E-D70A21D66841}"/>
              </a:ext>
            </a:extLst>
          </p:cNvPr>
          <p:cNvSpPr>
            <a:spLocks noGrp="1"/>
          </p:cNvSpPr>
          <p:nvPr>
            <p:ph type="body" sz="quarter" idx="3"/>
          </p:nvPr>
        </p:nvSpPr>
        <p:spPr>
          <a:xfrm>
            <a:off x="695325" y="4445000"/>
            <a:ext cx="5559425" cy="3636963"/>
          </a:xfrm>
          <a:prstGeom prst="rect">
            <a:avLst/>
          </a:prstGeom>
        </p:spPr>
        <p:txBody>
          <a:bodyPr vert="horz" lIns="92492" tIns="46246" rIns="92492" bIns="46246"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713C9E9-F6C1-C145-80C8-4E5D998C66E5}"/>
              </a:ext>
            </a:extLst>
          </p:cNvPr>
          <p:cNvSpPr>
            <a:spLocks noGrp="1"/>
          </p:cNvSpPr>
          <p:nvPr>
            <p:ph type="ftr" sz="quarter" idx="4"/>
          </p:nvPr>
        </p:nvSpPr>
        <p:spPr>
          <a:xfrm>
            <a:off x="0" y="8772525"/>
            <a:ext cx="3011488" cy="463550"/>
          </a:xfrm>
          <a:prstGeom prst="rect">
            <a:avLst/>
          </a:prstGeom>
        </p:spPr>
        <p:txBody>
          <a:bodyPr vert="horz" lIns="92492" tIns="46246" rIns="92492" bIns="46246" rtlCol="0" anchor="b"/>
          <a:lstStyle>
            <a:lvl1pPr algn="l" defTabSz="713232" eaLnBrk="1" fontAlgn="auto" hangingPunct="1">
              <a:spcBef>
                <a:spcPts val="0"/>
              </a:spcBef>
              <a:spcAft>
                <a:spcPts val="0"/>
              </a:spcAft>
              <a:defRPr sz="1200" b="0" i="0" dirty="0">
                <a:latin typeface="Arial" panose="020B0604020202020204"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A31B4F84-1BC0-9147-9C6E-060A21CA89B9}"/>
              </a:ext>
            </a:extLst>
          </p:cNvPr>
          <p:cNvSpPr>
            <a:spLocks noGrp="1"/>
          </p:cNvSpPr>
          <p:nvPr>
            <p:ph type="sldNum" sz="quarter" idx="5"/>
          </p:nvPr>
        </p:nvSpPr>
        <p:spPr>
          <a:xfrm>
            <a:off x="3937000" y="8772525"/>
            <a:ext cx="3011488" cy="463550"/>
          </a:xfrm>
          <a:prstGeom prst="rect">
            <a:avLst/>
          </a:prstGeom>
        </p:spPr>
        <p:txBody>
          <a:bodyPr vert="horz" lIns="92492" tIns="46246" rIns="92492" bIns="46246" rtlCol="0" anchor="b"/>
          <a:lstStyle>
            <a:lvl1pPr algn="r" defTabSz="713232" eaLnBrk="1" fontAlgn="auto" hangingPunct="1">
              <a:spcBef>
                <a:spcPts val="0"/>
              </a:spcBef>
              <a:spcAft>
                <a:spcPts val="0"/>
              </a:spcAft>
              <a:defRPr sz="1200" b="0" i="0" smtClean="0">
                <a:latin typeface="Arial" panose="020B0604020202020204" pitchFamily="34" charset="0"/>
              </a:defRPr>
            </a:lvl1pPr>
          </a:lstStyle>
          <a:p>
            <a:pPr>
              <a:defRPr/>
            </a:pPr>
            <a:fld id="{16568AAE-8A76-4A48-AF16-7CB8E928F181}" type="slidenum">
              <a:rPr lang="en-US" smtClean="0"/>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b="0" i="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b="0" i="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b="0" i="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b="0" i="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6568AAE-8A76-4A48-AF16-7CB8E928F181}" type="slidenum">
              <a:rPr lang="en-US" smtClean="0"/>
              <a:pPr>
                <a:defRPr/>
              </a:pPr>
              <a:t>1</a:t>
            </a:fld>
            <a:endParaRPr lang="en-US"/>
          </a:p>
        </p:txBody>
      </p:sp>
    </p:spTree>
    <p:extLst>
      <p:ext uri="{BB962C8B-B14F-4D97-AF65-F5344CB8AC3E}">
        <p14:creationId xmlns:p14="http://schemas.microsoft.com/office/powerpoint/2010/main" val="14404869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Employees</a:t>
            </a:r>
            <a:r>
              <a:rPr lang="en-US" baseline="0" dirty="0"/>
              <a:t> can also experience great benefits from an ICHRA offering.</a:t>
            </a:r>
          </a:p>
          <a:p>
            <a:endParaRPr lang="en-US" baseline="0" dirty="0"/>
          </a:p>
          <a:p>
            <a:r>
              <a:rPr lang="en-US" baseline="0" dirty="0"/>
              <a:t>If the premium is  more than what the employer is contributing, those contributions can be set up on a pre-tax deduction from their payroll.</a:t>
            </a:r>
          </a:p>
          <a:p>
            <a:endParaRPr lang="en-US" baseline="0" dirty="0"/>
          </a:p>
          <a:p>
            <a:r>
              <a:rPr lang="en-US" baseline="0" dirty="0"/>
              <a:t>Portability:  significant, even pre-COVID, we see employees changing jobs frequently, and when they do this they have to determine – do I take COBRA?  Do I buy an individual plan?  Then I need to shop my options again.  Especially with some of the changes due to COVID, like employees being furloughed or laid off, an ICHRA can provide an option that the employee can take with them when they leave the company, and they don’t have to shop.  The employer would simply change the billing option so the employee will begin receiving their billing at their home, and the employee can continue making the premium payments with no disruption in their benefits.</a:t>
            </a:r>
          </a:p>
          <a:p>
            <a:endParaRPr lang="en-US" baseline="0" dirty="0"/>
          </a:p>
          <a:p>
            <a:r>
              <a:rPr lang="en-US" baseline="0" dirty="0"/>
              <a:t>Sense of trust and care:  we are seeing ICHRAs being utilized in situations where employees have never been offered benefits before.  Maybe the employer has a large segment of part time employees, and they may be very valuable, but not eligible for a group benefit. This is also a great way for a group that has never offered benefits to take a simple step into it – again, creating that trust and sense of care for their employees.  Employees feel that and an ICHRA is a great way to accomplish that.</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16568AAE-8A76-4A48-AF16-7CB8E928F181}" type="slidenum">
              <a:rPr lang="en-US" smtClean="0"/>
              <a:pPr>
                <a:defRPr/>
              </a:pPr>
              <a:t>12</a:t>
            </a:fld>
            <a:endParaRPr lang="en-US"/>
          </a:p>
        </p:txBody>
      </p:sp>
    </p:spTree>
    <p:extLst>
      <p:ext uri="{BB962C8B-B14F-4D97-AF65-F5344CB8AC3E}">
        <p14:creationId xmlns:p14="http://schemas.microsoft.com/office/powerpoint/2010/main" val="1017631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6568AAE-8A76-4A48-AF16-7CB8E928F181}" type="slidenum">
              <a:rPr lang="en-US" smtClean="0"/>
              <a:pPr>
                <a:defRPr/>
              </a:pPr>
              <a:t>13</a:t>
            </a:fld>
            <a:endParaRPr lang="en-US"/>
          </a:p>
        </p:txBody>
      </p:sp>
    </p:spTree>
    <p:extLst>
      <p:ext uri="{BB962C8B-B14F-4D97-AF65-F5344CB8AC3E}">
        <p14:creationId xmlns:p14="http://schemas.microsoft.com/office/powerpoint/2010/main" val="18569057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6568AAE-8A76-4A48-AF16-7CB8E928F181}" type="slidenum">
              <a:rPr lang="en-US" smtClean="0"/>
              <a:pPr>
                <a:defRPr/>
              </a:pPr>
              <a:t>14</a:t>
            </a:fld>
            <a:endParaRPr lang="en-US"/>
          </a:p>
        </p:txBody>
      </p:sp>
    </p:spTree>
    <p:extLst>
      <p:ext uri="{BB962C8B-B14F-4D97-AF65-F5344CB8AC3E}">
        <p14:creationId xmlns:p14="http://schemas.microsoft.com/office/powerpoint/2010/main" val="815566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6568AAE-8A76-4A48-AF16-7CB8E928F181}" type="slidenum">
              <a:rPr lang="en-US" smtClean="0"/>
              <a:pPr>
                <a:defRPr/>
              </a:pPr>
              <a:t>16</a:t>
            </a:fld>
            <a:endParaRPr lang="en-US"/>
          </a:p>
        </p:txBody>
      </p:sp>
    </p:spTree>
    <p:extLst>
      <p:ext uri="{BB962C8B-B14F-4D97-AF65-F5344CB8AC3E}">
        <p14:creationId xmlns:p14="http://schemas.microsoft.com/office/powerpoint/2010/main" val="3159662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6568AAE-8A76-4A48-AF16-7CB8E928F181}" type="slidenum">
              <a:rPr lang="en-US" smtClean="0"/>
              <a:pPr>
                <a:defRPr/>
              </a:pPr>
              <a:t>17</a:t>
            </a:fld>
            <a:endParaRPr lang="en-US"/>
          </a:p>
        </p:txBody>
      </p:sp>
    </p:spTree>
    <p:extLst>
      <p:ext uri="{BB962C8B-B14F-4D97-AF65-F5344CB8AC3E}">
        <p14:creationId xmlns:p14="http://schemas.microsoft.com/office/powerpoint/2010/main" val="2843134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6568AAE-8A76-4A48-AF16-7CB8E928F181}" type="slidenum">
              <a:rPr lang="en-US" smtClean="0"/>
              <a:pPr>
                <a:defRPr/>
              </a:pPr>
              <a:t>19</a:t>
            </a:fld>
            <a:endParaRPr lang="en-US"/>
          </a:p>
        </p:txBody>
      </p:sp>
    </p:spTree>
    <p:extLst>
      <p:ext uri="{BB962C8B-B14F-4D97-AF65-F5344CB8AC3E}">
        <p14:creationId xmlns:p14="http://schemas.microsoft.com/office/powerpoint/2010/main" val="31136562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6568AAE-8A76-4A48-AF16-7CB8E928F181}" type="slidenum">
              <a:rPr lang="en-US" smtClean="0"/>
              <a:pPr>
                <a:defRPr/>
              </a:pPr>
              <a:t>20</a:t>
            </a:fld>
            <a:endParaRPr lang="en-US"/>
          </a:p>
        </p:txBody>
      </p:sp>
    </p:spTree>
    <p:extLst>
      <p:ext uri="{BB962C8B-B14F-4D97-AF65-F5344CB8AC3E}">
        <p14:creationId xmlns:p14="http://schemas.microsoft.com/office/powerpoint/2010/main" val="10911669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Case study may want to be hidden in a CE situation…??</a:t>
            </a:r>
          </a:p>
        </p:txBody>
      </p:sp>
      <p:sp>
        <p:nvSpPr>
          <p:cNvPr id="4" name="Slide Number Placeholder 3"/>
          <p:cNvSpPr>
            <a:spLocks noGrp="1"/>
          </p:cNvSpPr>
          <p:nvPr>
            <p:ph type="sldNum" sz="quarter" idx="5"/>
          </p:nvPr>
        </p:nvSpPr>
        <p:spPr/>
        <p:txBody>
          <a:bodyPr/>
          <a:lstStyle/>
          <a:p>
            <a:pPr>
              <a:defRPr/>
            </a:pPr>
            <a:fld id="{16568AAE-8A76-4A48-AF16-7CB8E928F181}" type="slidenum">
              <a:rPr lang="en-US" smtClean="0"/>
              <a:pPr>
                <a:defRPr/>
              </a:pPr>
              <a:t>21</a:t>
            </a:fld>
            <a:endParaRPr lang="en-US"/>
          </a:p>
        </p:txBody>
      </p:sp>
    </p:spTree>
    <p:extLst>
      <p:ext uri="{BB962C8B-B14F-4D97-AF65-F5344CB8AC3E}">
        <p14:creationId xmlns:p14="http://schemas.microsoft.com/office/powerpoint/2010/main" val="29234754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r>
              <a:rPr lang="en-US" baseline="0" dirty="0"/>
              <a:t> FOR KATELIN:  #4 needs to be eliminated, because it is </a:t>
            </a:r>
            <a:r>
              <a:rPr lang="en-US" baseline="0" dirty="0" err="1"/>
              <a:t>Trovia</a:t>
            </a:r>
            <a:r>
              <a:rPr lang="en-US" baseline="0" dirty="0"/>
              <a:t>-specific, and not all vendors have the premium pre-tax option.</a:t>
            </a:r>
            <a:endParaRPr lang="en-US" dirty="0"/>
          </a:p>
        </p:txBody>
      </p:sp>
      <p:sp>
        <p:nvSpPr>
          <p:cNvPr id="4" name="Slide Number Placeholder 3"/>
          <p:cNvSpPr>
            <a:spLocks noGrp="1"/>
          </p:cNvSpPr>
          <p:nvPr>
            <p:ph type="sldNum" sz="quarter" idx="5"/>
          </p:nvPr>
        </p:nvSpPr>
        <p:spPr/>
        <p:txBody>
          <a:bodyPr/>
          <a:lstStyle/>
          <a:p>
            <a:pPr>
              <a:defRPr/>
            </a:pPr>
            <a:fld id="{16568AAE-8A76-4A48-AF16-7CB8E928F181}" type="slidenum">
              <a:rPr lang="en-US" smtClean="0"/>
              <a:pPr>
                <a:defRPr/>
              </a:pPr>
              <a:t>22</a:t>
            </a:fld>
            <a:endParaRPr lang="en-US"/>
          </a:p>
        </p:txBody>
      </p:sp>
    </p:spTree>
    <p:extLst>
      <p:ext uri="{BB962C8B-B14F-4D97-AF65-F5344CB8AC3E}">
        <p14:creationId xmlns:p14="http://schemas.microsoft.com/office/powerpoint/2010/main" val="1393147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FOR KATELIN:</a:t>
            </a:r>
            <a:r>
              <a:rPr lang="en-US" baseline="0" dirty="0"/>
              <a:t>  Change “</a:t>
            </a:r>
            <a:r>
              <a:rPr lang="en-US" baseline="0" dirty="0" err="1"/>
              <a:t>Trovia</a:t>
            </a:r>
            <a:r>
              <a:rPr lang="en-US" baseline="0" dirty="0"/>
              <a:t>” column to say “ICHRA”</a:t>
            </a:r>
            <a:endParaRPr lang="en-US" dirty="0"/>
          </a:p>
        </p:txBody>
      </p:sp>
      <p:sp>
        <p:nvSpPr>
          <p:cNvPr id="4" name="Slide Number Placeholder 3"/>
          <p:cNvSpPr>
            <a:spLocks noGrp="1"/>
          </p:cNvSpPr>
          <p:nvPr>
            <p:ph type="sldNum" sz="quarter" idx="5"/>
          </p:nvPr>
        </p:nvSpPr>
        <p:spPr/>
        <p:txBody>
          <a:bodyPr/>
          <a:lstStyle/>
          <a:p>
            <a:pPr>
              <a:defRPr/>
            </a:pPr>
            <a:fld id="{16568AAE-8A76-4A48-AF16-7CB8E928F181}" type="slidenum">
              <a:rPr lang="en-US" smtClean="0"/>
              <a:pPr>
                <a:defRPr/>
              </a:pPr>
              <a:t>23</a:t>
            </a:fld>
            <a:endParaRPr lang="en-US"/>
          </a:p>
        </p:txBody>
      </p:sp>
    </p:spTree>
    <p:extLst>
      <p:ext uri="{BB962C8B-B14F-4D97-AF65-F5344CB8AC3E}">
        <p14:creationId xmlns:p14="http://schemas.microsoft.com/office/powerpoint/2010/main" val="1303894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6568AAE-8A76-4A48-AF16-7CB8E928F181}" type="slidenum">
              <a:rPr lang="en-US" smtClean="0"/>
              <a:pPr>
                <a:defRPr/>
              </a:pPr>
              <a:t>2</a:t>
            </a:fld>
            <a:endParaRPr lang="en-US"/>
          </a:p>
        </p:txBody>
      </p:sp>
    </p:spTree>
    <p:extLst>
      <p:ext uri="{BB962C8B-B14F-4D97-AF65-F5344CB8AC3E}">
        <p14:creationId xmlns:p14="http://schemas.microsoft.com/office/powerpoint/2010/main" val="14630299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6568AAE-8A76-4A48-AF16-7CB8E928F181}" type="slidenum">
              <a:rPr lang="en-US" smtClean="0"/>
              <a:pPr>
                <a:defRPr/>
              </a:pPr>
              <a:t>24</a:t>
            </a:fld>
            <a:endParaRPr lang="en-US"/>
          </a:p>
        </p:txBody>
      </p:sp>
    </p:spTree>
    <p:extLst>
      <p:ext uri="{BB962C8B-B14F-4D97-AF65-F5344CB8AC3E}">
        <p14:creationId xmlns:p14="http://schemas.microsoft.com/office/powerpoint/2010/main" val="24182108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ACTION</a:t>
            </a:r>
            <a:r>
              <a:rPr lang="en-US" baseline="0" dirty="0"/>
              <a:t> ITEM: I recommend also including sales team member contact information.   Interested in getting more information on ICHRAs or ICHRA administration?  </a:t>
            </a:r>
            <a:endParaRPr lang="en-US" dirty="0"/>
          </a:p>
        </p:txBody>
      </p:sp>
      <p:sp>
        <p:nvSpPr>
          <p:cNvPr id="4" name="Slide Number Placeholder 3"/>
          <p:cNvSpPr>
            <a:spLocks noGrp="1"/>
          </p:cNvSpPr>
          <p:nvPr>
            <p:ph type="sldNum" sz="quarter" idx="5"/>
          </p:nvPr>
        </p:nvSpPr>
        <p:spPr/>
        <p:txBody>
          <a:bodyPr/>
          <a:lstStyle/>
          <a:p>
            <a:pPr>
              <a:defRPr/>
            </a:pPr>
            <a:fld id="{16568AAE-8A76-4A48-AF16-7CB8E928F181}" type="slidenum">
              <a:rPr lang="en-US" smtClean="0"/>
              <a:pPr>
                <a:defRPr/>
              </a:pPr>
              <a:t>25</a:t>
            </a:fld>
            <a:endParaRPr lang="en-US"/>
          </a:p>
        </p:txBody>
      </p:sp>
    </p:spTree>
    <p:extLst>
      <p:ext uri="{BB962C8B-B14F-4D97-AF65-F5344CB8AC3E}">
        <p14:creationId xmlns:p14="http://schemas.microsoft.com/office/powerpoint/2010/main" val="885162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6568AAE-8A76-4A48-AF16-7CB8E928F181}" type="slidenum">
              <a:rPr lang="en-US" smtClean="0"/>
              <a:pPr>
                <a:defRPr/>
              </a:pPr>
              <a:t>3</a:t>
            </a:fld>
            <a:endParaRPr lang="en-US"/>
          </a:p>
        </p:txBody>
      </p:sp>
    </p:spTree>
    <p:extLst>
      <p:ext uri="{BB962C8B-B14F-4D97-AF65-F5344CB8AC3E}">
        <p14:creationId xmlns:p14="http://schemas.microsoft.com/office/powerpoint/2010/main" val="2790060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6568AAE-8A76-4A48-AF16-7CB8E928F181}" type="slidenum">
              <a:rPr lang="en-US" smtClean="0"/>
              <a:pPr>
                <a:defRPr/>
              </a:pPr>
              <a:t>4</a:t>
            </a:fld>
            <a:endParaRPr lang="en-US"/>
          </a:p>
        </p:txBody>
      </p:sp>
    </p:spTree>
    <p:extLst>
      <p:ext uri="{BB962C8B-B14F-4D97-AF65-F5344CB8AC3E}">
        <p14:creationId xmlns:p14="http://schemas.microsoft.com/office/powerpoint/2010/main" val="557735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6568AAE-8A76-4A48-AF16-7CB8E928F181}" type="slidenum">
              <a:rPr lang="en-US" smtClean="0"/>
              <a:pPr>
                <a:defRPr/>
              </a:pPr>
              <a:t>5</a:t>
            </a:fld>
            <a:endParaRPr lang="en-US"/>
          </a:p>
        </p:txBody>
      </p:sp>
    </p:spTree>
    <p:extLst>
      <p:ext uri="{BB962C8B-B14F-4D97-AF65-F5344CB8AC3E}">
        <p14:creationId xmlns:p14="http://schemas.microsoft.com/office/powerpoint/2010/main" val="3035968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panose="020B0604020202020204" pitchFamily="34" charset="0"/>
                <a:ea typeface="+mn-ea"/>
                <a:cs typeface="+mn-cs"/>
              </a:rPr>
              <a:t>When the defined contribution 401(k) appeared on the retirement scene in the early 1980s, employers embraced it as a way to replace or supplement traditional defined benefit pensions (characterized by their often higher costs, unpredictable expenses, and limited employee choice). With an ICHRA, you can embrace the defined contribution approach with health insurance. Defined contribution health benefits offer an alternative to the traditional defined benefit group health plans and open the doors to the individual health insurance marketplace, which in turn eliminates the guessing game around which plans will meet the needs of all your employees. Like 401(k) plans which offer a variety of investment options, an ICHRA provides employees with a vast array of carriers and plan design options to consider. ICHRAs shift the choice and responsibility from the employer to the employee – it is the employee who determines where and how to spend the employer’s pre-determined contributions. Because of this, the decision-making is in the hands of the employee, which encourages them to be more informed health care consumers.</a:t>
            </a:r>
            <a:endParaRPr lang="en-US"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pPr>
              <a:defRPr/>
            </a:pPr>
            <a:fld id="{16568AAE-8A76-4A48-AF16-7CB8E928F181}" type="slidenum">
              <a:rPr lang="en-US" smtClean="0"/>
              <a:pPr>
                <a:defRPr/>
              </a:pPr>
              <a:t>6</a:t>
            </a:fld>
            <a:endParaRPr lang="en-US"/>
          </a:p>
        </p:txBody>
      </p:sp>
    </p:spTree>
    <p:extLst>
      <p:ext uri="{BB962C8B-B14F-4D97-AF65-F5344CB8AC3E}">
        <p14:creationId xmlns:p14="http://schemas.microsoft.com/office/powerpoint/2010/main" val="3024150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rPr>
              <a:t>Stats:  2018 average carrier per state:  2.5</a:t>
            </a:r>
          </a:p>
          <a:p>
            <a:r>
              <a:rPr lang="en-US" dirty="0">
                <a:solidFill>
                  <a:srgbClr val="FF0000"/>
                </a:solidFill>
              </a:rPr>
              <a:t>            2020 average carrier per state:  4.5</a:t>
            </a:r>
          </a:p>
          <a:p>
            <a:endParaRPr lang="en-US" dirty="0"/>
          </a:p>
        </p:txBody>
      </p:sp>
      <p:sp>
        <p:nvSpPr>
          <p:cNvPr id="4" name="Slide Number Placeholder 3"/>
          <p:cNvSpPr>
            <a:spLocks noGrp="1"/>
          </p:cNvSpPr>
          <p:nvPr>
            <p:ph type="sldNum" sz="quarter" idx="10"/>
          </p:nvPr>
        </p:nvSpPr>
        <p:spPr/>
        <p:txBody>
          <a:bodyPr/>
          <a:lstStyle/>
          <a:p>
            <a:pPr>
              <a:defRPr/>
            </a:pPr>
            <a:fld id="{16568AAE-8A76-4A48-AF16-7CB8E928F181}" type="slidenum">
              <a:rPr lang="en-US" smtClean="0"/>
              <a:pPr>
                <a:defRPr/>
              </a:pPr>
              <a:t>7</a:t>
            </a:fld>
            <a:endParaRPr lang="en-US"/>
          </a:p>
        </p:txBody>
      </p:sp>
    </p:spTree>
    <p:extLst>
      <p:ext uri="{BB962C8B-B14F-4D97-AF65-F5344CB8AC3E}">
        <p14:creationId xmlns:p14="http://schemas.microsoft.com/office/powerpoint/2010/main" val="1081606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6568AAE-8A76-4A48-AF16-7CB8E928F181}" type="slidenum">
              <a:rPr lang="en-US" smtClean="0"/>
              <a:pPr>
                <a:defRPr/>
              </a:pPr>
              <a:t>8</a:t>
            </a:fld>
            <a:endParaRPr lang="en-US"/>
          </a:p>
        </p:txBody>
      </p:sp>
    </p:spTree>
    <p:extLst>
      <p:ext uri="{BB962C8B-B14F-4D97-AF65-F5344CB8AC3E}">
        <p14:creationId xmlns:p14="http://schemas.microsoft.com/office/powerpoint/2010/main" val="2852086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hoping you are already thinking about ways this type of program</a:t>
            </a:r>
            <a:r>
              <a:rPr lang="en-US" baseline="0" dirty="0"/>
              <a:t> could benefit your employer groups.  Let’s consider some of the ways that an ICHRA benefits the employer.</a:t>
            </a:r>
          </a:p>
          <a:p>
            <a:pPr marL="171450" indent="-171450">
              <a:buFont typeface="Arial" panose="020B0604020202020204" pitchFamily="34" charset="0"/>
              <a:buChar char="•"/>
            </a:pPr>
            <a:r>
              <a:rPr lang="en-US" baseline="0" dirty="0"/>
              <a:t>It eliminates the guesswork of which plans meet the needs of the majority of the employees.  Pressure from selecting which plans, which carriers, or which networks best meet the needs of the employees is eliminated through offering an ICHRA.</a:t>
            </a:r>
          </a:p>
          <a:p>
            <a:pPr marL="171450" indent="-171450">
              <a:buFont typeface="Arial" panose="020B0604020202020204" pitchFamily="34" charset="0"/>
              <a:buChar char="•"/>
            </a:pPr>
            <a:r>
              <a:rPr lang="en-US" baseline="0" dirty="0"/>
              <a:t>It enables cost predictability, because YOU are structuring the HRA contribution.  It allows for very detailed budget panning.</a:t>
            </a:r>
          </a:p>
          <a:p>
            <a:pPr marL="171450" indent="-171450">
              <a:buFont typeface="Arial" panose="020B0604020202020204" pitchFamily="34" charset="0"/>
              <a:buChar char="•"/>
            </a:pPr>
            <a:r>
              <a:rPr lang="en-US" baseline="0" dirty="0"/>
              <a:t>It removes some of the burdens of managing a health </a:t>
            </a:r>
            <a:r>
              <a:rPr lang="en-US" baseline="0" dirty="0" err="1"/>
              <a:t>lan</a:t>
            </a:r>
            <a:r>
              <a:rPr lang="en-US" baseline="0" dirty="0"/>
              <a:t> and the underlying health risks that could come up.  We’ve probably all experienced those groups that get into a self-funded scenario and then an unexpected health risk comes up, so the strategy needs to be changed, and you are back at the drawing table again.  You may have an Experience Rated group that has had bad claims experience and is seeing higher rates as a result.</a:t>
            </a:r>
          </a:p>
          <a:p>
            <a:pPr marL="171450" indent="-171450">
              <a:buFont typeface="Arial" panose="020B0604020202020204" pitchFamily="34" charset="0"/>
              <a:buChar char="•"/>
            </a:pPr>
            <a:r>
              <a:rPr lang="en-US" baseline="0" dirty="0"/>
              <a:t>It can also reduce the administrative stress that can come with handling renewals, the time commitment to evaluate different pan designs, different networks, etc., holding open enrollment meetings, educational meetings on the plans that were selected; those get reduced and it simplifies it down to “let’s talk about your healthcare budget and the best way to strategize the contribution amounts, so employees can choose plans that best fit their needs.</a:t>
            </a:r>
          </a:p>
          <a:p>
            <a:pPr marL="171450" indent="-171450">
              <a:buFont typeface="Arial" panose="020B0604020202020204" pitchFamily="34" charset="0"/>
              <a:buChar char="•"/>
            </a:pPr>
            <a:r>
              <a:rPr lang="en-US" baseline="0" dirty="0"/>
              <a:t>There are no participation minimums to worry about..  You’ve probably experienced a group that has either very high turnover, or very low participation, and some carriers, like BCBSM, will put a premium load on a group that has low participation, or they may not even provide an option to quote and provide rates because of the low participation..  That is all eliminated with the offering of an ICHRA.</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16568AAE-8A76-4A48-AF16-7CB8E928F181}" type="slidenum">
              <a:rPr lang="en-US" smtClean="0"/>
              <a:pPr>
                <a:defRPr/>
              </a:pPr>
              <a:t>11</a:t>
            </a:fld>
            <a:endParaRPr lang="en-US"/>
          </a:p>
        </p:txBody>
      </p:sp>
    </p:spTree>
    <p:extLst>
      <p:ext uri="{BB962C8B-B14F-4D97-AF65-F5344CB8AC3E}">
        <p14:creationId xmlns:p14="http://schemas.microsoft.com/office/powerpoint/2010/main" val="31920784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Gray head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785747" y="1401279"/>
            <a:ext cx="3236416" cy="3429000"/>
          </a:xfrm>
        </p:spPr>
        <p:txBody>
          <a:bodyPr lIns="45720" anchor="t">
            <a:normAutofit/>
          </a:bodyPr>
          <a:lstStyle>
            <a:lvl1pPr>
              <a:defRPr lang="en-US" sz="2800" b="1" i="0" kern="1200" dirty="0">
                <a:solidFill>
                  <a:schemeClr val="tx2"/>
                </a:solidFill>
                <a:latin typeface="Arial" panose="020B0604020202020204" pitchFamily="34" charset="0"/>
                <a:ea typeface="Arial" panose="020B0604020202020204" pitchFamily="34" charset="0"/>
                <a:cs typeface="Calibri Light" charset="0"/>
              </a:defRPr>
            </a:lvl1pPr>
          </a:lstStyle>
          <a:p>
            <a:r>
              <a:rPr lang="en-US" dirty="0"/>
              <a:t>Click to edit Master title style</a:t>
            </a:r>
          </a:p>
        </p:txBody>
      </p:sp>
      <p:sp>
        <p:nvSpPr>
          <p:cNvPr id="6" name="Slide Number Placeholder 6">
            <a:extLst>
              <a:ext uri="{FF2B5EF4-FFF2-40B4-BE49-F238E27FC236}">
                <a16:creationId xmlns:a16="http://schemas.microsoft.com/office/drawing/2014/main" id="{387BA5CE-51C0-8D4B-9C4E-080C28C3AA65}"/>
              </a:ext>
            </a:extLst>
          </p:cNvPr>
          <p:cNvSpPr>
            <a:spLocks noGrp="1"/>
          </p:cNvSpPr>
          <p:nvPr>
            <p:ph type="sldNum" sz="quarter" idx="10"/>
          </p:nvPr>
        </p:nvSpPr>
        <p:spPr/>
        <p:txBody>
          <a:bodyPr/>
          <a:lstStyle>
            <a:lvl1pPr>
              <a:defRPr smtClean="0">
                <a:solidFill>
                  <a:schemeClr val="tx1">
                    <a:lumMod val="75000"/>
                    <a:lumOff val="25000"/>
                  </a:schemeClr>
                </a:solidFill>
                <a:latin typeface="+mj-lt"/>
              </a:defRPr>
            </a:lvl1pPr>
          </a:lstStyle>
          <a:p>
            <a:pPr>
              <a:defRPr/>
            </a:pPr>
            <a:fld id="{77F3CFC6-E26A-BC44-998B-339BC07B05FE}" type="slidenum">
              <a:rPr lang="en-US" smtClean="0"/>
              <a:pPr>
                <a:defRPr/>
              </a:pPr>
              <a:t>‹#›</a:t>
            </a:fld>
            <a:endParaRPr lang="en-US" dirty="0"/>
          </a:p>
        </p:txBody>
      </p:sp>
      <p:sp>
        <p:nvSpPr>
          <p:cNvPr id="7" name="Footer Placeholder 6">
            <a:extLst>
              <a:ext uri="{FF2B5EF4-FFF2-40B4-BE49-F238E27FC236}">
                <a16:creationId xmlns:a16="http://schemas.microsoft.com/office/drawing/2014/main" id="{A3F04695-9916-BC4E-9EF8-4E6DC0B78CD1}"/>
              </a:ext>
            </a:extLst>
          </p:cNvPr>
          <p:cNvSpPr>
            <a:spLocks noGrp="1"/>
          </p:cNvSpPr>
          <p:nvPr>
            <p:ph type="ftr" sz="quarter" idx="11"/>
          </p:nvPr>
        </p:nvSpPr>
        <p:spPr/>
        <p:txBody>
          <a:bodyPr/>
          <a:lstStyle/>
          <a:p>
            <a:r>
              <a:rPr lang="en-US"/>
              <a:t>©Nexben. All Rights Reserved.</a:t>
            </a:r>
            <a:endParaRPr lang="en-US" dirty="0"/>
          </a:p>
        </p:txBody>
      </p:sp>
      <p:sp>
        <p:nvSpPr>
          <p:cNvPr id="11" name="Text Placeholder 10">
            <a:extLst>
              <a:ext uri="{FF2B5EF4-FFF2-40B4-BE49-F238E27FC236}">
                <a16:creationId xmlns:a16="http://schemas.microsoft.com/office/drawing/2014/main" id="{026B409D-894A-6143-A965-BDD6C93214E7}"/>
              </a:ext>
            </a:extLst>
          </p:cNvPr>
          <p:cNvSpPr>
            <a:spLocks noGrp="1"/>
          </p:cNvSpPr>
          <p:nvPr>
            <p:ph type="body" sz="quarter" idx="12"/>
          </p:nvPr>
        </p:nvSpPr>
        <p:spPr>
          <a:xfrm>
            <a:off x="4294910" y="1401763"/>
            <a:ext cx="4295054" cy="3429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Logo&#10;&#10;Description automatically generated">
            <a:extLst>
              <a:ext uri="{FF2B5EF4-FFF2-40B4-BE49-F238E27FC236}">
                <a16:creationId xmlns:a16="http://schemas.microsoft.com/office/drawing/2014/main" id="{2AC3CCA8-C125-4811-8C98-8EFBA82846BF}"/>
              </a:ext>
            </a:extLst>
          </p:cNvPr>
          <p:cNvPicPr>
            <a:picLocks noChangeAspect="1"/>
          </p:cNvPicPr>
          <p:nvPr userDrawn="1"/>
        </p:nvPicPr>
        <p:blipFill>
          <a:blip r:embed="rId2"/>
          <a:stretch>
            <a:fillRect/>
          </a:stretch>
        </p:blipFill>
        <p:spPr>
          <a:xfrm>
            <a:off x="7562693" y="310896"/>
            <a:ext cx="1143000" cy="475735"/>
          </a:xfrm>
          <a:prstGeom prst="rect">
            <a:avLst/>
          </a:prstGeom>
        </p:spPr>
      </p:pic>
    </p:spTree>
    <p:extLst>
      <p:ext uri="{BB962C8B-B14F-4D97-AF65-F5344CB8AC3E}">
        <p14:creationId xmlns:p14="http://schemas.microsoft.com/office/powerpoint/2010/main" val="3724657513"/>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01">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D430839-34D8-F841-8ECC-781A9B737047}" type="slidenum">
              <a:rPr lang="en-US" smtClean="0"/>
              <a:pPr>
                <a:defRPr/>
              </a:pPr>
              <a:t>‹#›</a:t>
            </a:fld>
            <a:endParaRPr lang="en-US"/>
          </a:p>
        </p:txBody>
      </p:sp>
      <p:sp>
        <p:nvSpPr>
          <p:cNvPr id="8" name="Shape 56"/>
          <p:cNvSpPr/>
          <p:nvPr/>
        </p:nvSpPr>
        <p:spPr>
          <a:xfrm flipV="1">
            <a:off x="570431" y="5437857"/>
            <a:ext cx="0" cy="132841"/>
          </a:xfrm>
          <a:prstGeom prst="line">
            <a:avLst/>
          </a:prstGeom>
          <a:ln w="12700">
            <a:solidFill>
              <a:schemeClr val="bg1">
                <a:lumMod val="75000"/>
              </a:schemeClr>
            </a:solidFill>
            <a:miter/>
          </a:ln>
        </p:spPr>
        <p:txBody>
          <a:bodyPr lIns="0" tIns="0" rIns="0" bIns="0"/>
          <a:lstStyle/>
          <a:p>
            <a:pPr lvl="0" defTabSz="89291">
              <a:defRPr sz="1200">
                <a:latin typeface="+mj-lt"/>
                <a:ea typeface="+mj-ea"/>
                <a:cs typeface="+mj-cs"/>
                <a:sym typeface="Helvetica"/>
              </a:defRPr>
            </a:pPr>
            <a:endParaRPr sz="234" b="0" i="0">
              <a:latin typeface="Calibri Light" charset="0"/>
              <a:ea typeface="Calibri Light" charset="0"/>
              <a:cs typeface="Calibri Light" charset="0"/>
            </a:endParaRPr>
          </a:p>
        </p:txBody>
      </p:sp>
      <p:sp>
        <p:nvSpPr>
          <p:cNvPr id="2" name="Footer Placeholder 1">
            <a:extLst>
              <a:ext uri="{FF2B5EF4-FFF2-40B4-BE49-F238E27FC236}">
                <a16:creationId xmlns:a16="http://schemas.microsoft.com/office/drawing/2014/main" id="{A6FA0129-1B22-F243-A334-C8B79568E328}"/>
              </a:ext>
            </a:extLst>
          </p:cNvPr>
          <p:cNvSpPr>
            <a:spLocks noGrp="1"/>
          </p:cNvSpPr>
          <p:nvPr>
            <p:ph type="ftr" sz="quarter" idx="13"/>
          </p:nvPr>
        </p:nvSpPr>
        <p:spPr/>
        <p:txBody>
          <a:bodyPr/>
          <a:lstStyle/>
          <a:p>
            <a:r>
              <a:rPr lang="en-US"/>
              <a:t>©Nexben. All Rights Reserved.</a:t>
            </a:r>
            <a:endParaRPr lang="en-US" dirty="0"/>
          </a:p>
        </p:txBody>
      </p:sp>
    </p:spTree>
    <p:extLst>
      <p:ext uri="{BB962C8B-B14F-4D97-AF65-F5344CB8AC3E}">
        <p14:creationId xmlns:p14="http://schemas.microsoft.com/office/powerpoint/2010/main" val="3068475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01">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D430839-34D8-F841-8ECC-781A9B737047}" type="slidenum">
              <a:rPr lang="en-US" smtClean="0"/>
              <a:pPr>
                <a:defRPr/>
              </a:pPr>
              <a:t>‹#›</a:t>
            </a:fld>
            <a:endParaRPr lang="en-US"/>
          </a:p>
        </p:txBody>
      </p:sp>
      <p:sp>
        <p:nvSpPr>
          <p:cNvPr id="8" name="Shape 56"/>
          <p:cNvSpPr/>
          <p:nvPr/>
        </p:nvSpPr>
        <p:spPr>
          <a:xfrm flipV="1">
            <a:off x="570431" y="5437857"/>
            <a:ext cx="0" cy="132841"/>
          </a:xfrm>
          <a:prstGeom prst="line">
            <a:avLst/>
          </a:prstGeom>
          <a:ln w="12700">
            <a:solidFill>
              <a:schemeClr val="bg1">
                <a:lumMod val="75000"/>
              </a:schemeClr>
            </a:solidFill>
            <a:miter/>
          </a:ln>
        </p:spPr>
        <p:txBody>
          <a:bodyPr lIns="0" tIns="0" rIns="0" bIns="0"/>
          <a:lstStyle/>
          <a:p>
            <a:pPr lvl="0" defTabSz="89291">
              <a:defRPr sz="1200">
                <a:latin typeface="+mj-lt"/>
                <a:ea typeface="+mj-ea"/>
                <a:cs typeface="+mj-cs"/>
                <a:sym typeface="Helvetica"/>
              </a:defRPr>
            </a:pPr>
            <a:endParaRPr sz="234" b="0" i="0">
              <a:latin typeface="Calibri Light" charset="0"/>
              <a:ea typeface="Calibri Light" charset="0"/>
              <a:cs typeface="Calibri Light" charset="0"/>
            </a:endParaRPr>
          </a:p>
        </p:txBody>
      </p:sp>
      <p:sp>
        <p:nvSpPr>
          <p:cNvPr id="9" name="Picture Placeholder 8"/>
          <p:cNvSpPr>
            <a:spLocks noGrp="1"/>
          </p:cNvSpPr>
          <p:nvPr>
            <p:ph type="pic" sz="quarter" idx="13" hasCustomPrompt="1"/>
          </p:nvPr>
        </p:nvSpPr>
        <p:spPr>
          <a:xfrm>
            <a:off x="248063" y="285442"/>
            <a:ext cx="8637907" cy="4923867"/>
          </a:xfrm>
          <a:ln>
            <a:noFill/>
          </a:ln>
        </p:spPr>
        <p:txBody>
          <a:bodyPr anchor="ctr">
            <a:normAutofit/>
          </a:bodyPr>
          <a:lstStyle>
            <a:lvl1pPr marL="0" indent="0" algn="ctr">
              <a:buNone/>
              <a:defRPr sz="2695" baseline="0"/>
            </a:lvl1pPr>
          </a:lstStyle>
          <a:p>
            <a:r>
              <a:rPr lang="en-US" dirty="0"/>
              <a:t>Drag &amp; </a:t>
            </a:r>
            <a:r>
              <a:rPr lang="en-US"/>
              <a:t>Drop Image here</a:t>
            </a:r>
            <a:endParaRPr lang="en-US" dirty="0"/>
          </a:p>
        </p:txBody>
      </p:sp>
      <p:sp>
        <p:nvSpPr>
          <p:cNvPr id="2" name="Footer Placeholder 1">
            <a:extLst>
              <a:ext uri="{FF2B5EF4-FFF2-40B4-BE49-F238E27FC236}">
                <a16:creationId xmlns:a16="http://schemas.microsoft.com/office/drawing/2014/main" id="{953CC446-E184-1444-8BA8-2438C7CC5139}"/>
              </a:ext>
            </a:extLst>
          </p:cNvPr>
          <p:cNvSpPr>
            <a:spLocks noGrp="1"/>
          </p:cNvSpPr>
          <p:nvPr>
            <p:ph type="ftr" sz="quarter" idx="14"/>
          </p:nvPr>
        </p:nvSpPr>
        <p:spPr/>
        <p:txBody>
          <a:bodyPr/>
          <a:lstStyle/>
          <a:p>
            <a:r>
              <a:rPr lang="en-US"/>
              <a:t>©Nexben. All Rights Reserved.</a:t>
            </a:r>
            <a:endParaRPr lang="en-US" dirty="0"/>
          </a:p>
        </p:txBody>
      </p:sp>
      <p:sp>
        <p:nvSpPr>
          <p:cNvPr id="3" name="Rectangle 2">
            <a:extLst>
              <a:ext uri="{FF2B5EF4-FFF2-40B4-BE49-F238E27FC236}">
                <a16:creationId xmlns:a16="http://schemas.microsoft.com/office/drawing/2014/main" id="{47E70CFD-5FD3-4CEC-8617-27FF9B589A94}"/>
              </a:ext>
            </a:extLst>
          </p:cNvPr>
          <p:cNvSpPr/>
          <p:nvPr userDrawn="1"/>
        </p:nvSpPr>
        <p:spPr>
          <a:xfrm>
            <a:off x="7695644" y="5332888"/>
            <a:ext cx="1241444" cy="2182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01610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8_01">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D430839-34D8-F841-8ECC-781A9B737047}" type="slidenum">
              <a:rPr lang="en-US" smtClean="0"/>
              <a:pPr>
                <a:defRPr/>
              </a:pPr>
              <a:t>‹#›</a:t>
            </a:fld>
            <a:endParaRPr lang="en-US"/>
          </a:p>
        </p:txBody>
      </p:sp>
      <p:sp>
        <p:nvSpPr>
          <p:cNvPr id="8" name="Shape 56"/>
          <p:cNvSpPr/>
          <p:nvPr/>
        </p:nvSpPr>
        <p:spPr>
          <a:xfrm flipV="1">
            <a:off x="570431" y="5437857"/>
            <a:ext cx="0" cy="132841"/>
          </a:xfrm>
          <a:prstGeom prst="line">
            <a:avLst/>
          </a:prstGeom>
          <a:ln w="12700">
            <a:solidFill>
              <a:schemeClr val="bg1">
                <a:lumMod val="75000"/>
              </a:schemeClr>
            </a:solidFill>
            <a:miter/>
          </a:ln>
        </p:spPr>
        <p:txBody>
          <a:bodyPr lIns="0" tIns="0" rIns="0" bIns="0"/>
          <a:lstStyle/>
          <a:p>
            <a:pPr lvl="0" defTabSz="89291">
              <a:defRPr sz="1200">
                <a:latin typeface="+mj-lt"/>
                <a:ea typeface="+mj-ea"/>
                <a:cs typeface="+mj-cs"/>
                <a:sym typeface="Helvetica"/>
              </a:defRPr>
            </a:pPr>
            <a:endParaRPr sz="234" b="0" i="0">
              <a:latin typeface="Calibri Light" charset="0"/>
              <a:ea typeface="Calibri Light" charset="0"/>
              <a:cs typeface="Calibri Light" charset="0"/>
            </a:endParaRPr>
          </a:p>
        </p:txBody>
      </p:sp>
      <p:sp>
        <p:nvSpPr>
          <p:cNvPr id="6" name="Picture Placeholder 8"/>
          <p:cNvSpPr>
            <a:spLocks noGrp="1"/>
          </p:cNvSpPr>
          <p:nvPr>
            <p:ph type="pic" sz="quarter" idx="14" hasCustomPrompt="1"/>
          </p:nvPr>
        </p:nvSpPr>
        <p:spPr>
          <a:xfrm>
            <a:off x="-4809" y="2805216"/>
            <a:ext cx="3049603" cy="2258922"/>
          </a:xfrm>
        </p:spPr>
        <p:txBody>
          <a:bodyPr anchor="ctr">
            <a:normAutofit/>
          </a:bodyPr>
          <a:lstStyle>
            <a:lvl1pPr marL="0" indent="0" algn="ctr">
              <a:buNone/>
              <a:defRPr sz="2695" baseline="0">
                <a:solidFill>
                  <a:schemeClr val="tx1">
                    <a:lumMod val="50000"/>
                    <a:lumOff val="50000"/>
                  </a:schemeClr>
                </a:solidFill>
              </a:defRPr>
            </a:lvl1pPr>
          </a:lstStyle>
          <a:p>
            <a:r>
              <a:rPr lang="en-US" dirty="0"/>
              <a:t>Drag &amp; Drop Image here</a:t>
            </a:r>
          </a:p>
        </p:txBody>
      </p:sp>
      <p:sp>
        <p:nvSpPr>
          <p:cNvPr id="12" name="Picture Placeholder 8"/>
          <p:cNvSpPr>
            <a:spLocks noGrp="1"/>
          </p:cNvSpPr>
          <p:nvPr>
            <p:ph type="pic" sz="quarter" idx="15" hasCustomPrompt="1"/>
          </p:nvPr>
        </p:nvSpPr>
        <p:spPr>
          <a:xfrm>
            <a:off x="3044794" y="2805215"/>
            <a:ext cx="3049603" cy="2258922"/>
          </a:xfrm>
        </p:spPr>
        <p:txBody>
          <a:bodyPr anchor="ctr">
            <a:normAutofit/>
          </a:bodyPr>
          <a:lstStyle>
            <a:lvl1pPr marL="0" indent="0" algn="ctr">
              <a:buNone/>
              <a:defRPr sz="2695" baseline="0">
                <a:solidFill>
                  <a:schemeClr val="tx1">
                    <a:lumMod val="50000"/>
                    <a:lumOff val="50000"/>
                  </a:schemeClr>
                </a:solidFill>
              </a:defRPr>
            </a:lvl1pPr>
          </a:lstStyle>
          <a:p>
            <a:r>
              <a:rPr lang="en-US" dirty="0"/>
              <a:t>Drag &amp; </a:t>
            </a:r>
            <a:r>
              <a:rPr lang="en-US"/>
              <a:t>Drop Image here</a:t>
            </a:r>
            <a:endParaRPr lang="en-US" dirty="0"/>
          </a:p>
        </p:txBody>
      </p:sp>
      <p:sp>
        <p:nvSpPr>
          <p:cNvPr id="13" name="Picture Placeholder 8"/>
          <p:cNvSpPr>
            <a:spLocks noGrp="1"/>
          </p:cNvSpPr>
          <p:nvPr>
            <p:ph type="pic" sz="quarter" idx="16" hasCustomPrompt="1"/>
          </p:nvPr>
        </p:nvSpPr>
        <p:spPr>
          <a:xfrm>
            <a:off x="6094397" y="2805215"/>
            <a:ext cx="3049603" cy="2258922"/>
          </a:xfrm>
        </p:spPr>
        <p:txBody>
          <a:bodyPr anchor="ctr">
            <a:normAutofit/>
          </a:bodyPr>
          <a:lstStyle>
            <a:lvl1pPr marL="0" indent="0" algn="ctr">
              <a:buNone/>
              <a:defRPr sz="2695" baseline="0">
                <a:solidFill>
                  <a:schemeClr val="tx1">
                    <a:lumMod val="50000"/>
                    <a:lumOff val="50000"/>
                  </a:schemeClr>
                </a:solidFill>
              </a:defRPr>
            </a:lvl1pPr>
          </a:lstStyle>
          <a:p>
            <a:r>
              <a:rPr lang="en-US" dirty="0"/>
              <a:t>Drag &amp; </a:t>
            </a:r>
            <a:r>
              <a:rPr lang="en-US"/>
              <a:t>Drop Image here</a:t>
            </a:r>
            <a:endParaRPr lang="en-US" dirty="0"/>
          </a:p>
        </p:txBody>
      </p:sp>
      <p:sp>
        <p:nvSpPr>
          <p:cNvPr id="2" name="Footer Placeholder 1">
            <a:extLst>
              <a:ext uri="{FF2B5EF4-FFF2-40B4-BE49-F238E27FC236}">
                <a16:creationId xmlns:a16="http://schemas.microsoft.com/office/drawing/2014/main" id="{1E2AD2D5-BB10-BE45-9BF4-49C01B17EA6B}"/>
              </a:ext>
            </a:extLst>
          </p:cNvPr>
          <p:cNvSpPr>
            <a:spLocks noGrp="1"/>
          </p:cNvSpPr>
          <p:nvPr>
            <p:ph type="ftr" sz="quarter" idx="17"/>
          </p:nvPr>
        </p:nvSpPr>
        <p:spPr/>
        <p:txBody>
          <a:bodyPr/>
          <a:lstStyle/>
          <a:p>
            <a:r>
              <a:rPr lang="en-US"/>
              <a:t>©Nexben. All Rights Reserved.</a:t>
            </a:r>
            <a:endParaRPr lang="en-US" dirty="0"/>
          </a:p>
        </p:txBody>
      </p:sp>
      <p:pic>
        <p:nvPicPr>
          <p:cNvPr id="9" name="Picture 8" descr="Logo&#10;&#10;Description automatically generated">
            <a:extLst>
              <a:ext uri="{FF2B5EF4-FFF2-40B4-BE49-F238E27FC236}">
                <a16:creationId xmlns:a16="http://schemas.microsoft.com/office/drawing/2014/main" id="{A08DB3E0-27E2-4000-9BEC-F4FEA15BB9AC}"/>
              </a:ext>
            </a:extLst>
          </p:cNvPr>
          <p:cNvPicPr>
            <a:picLocks noChangeAspect="1"/>
          </p:cNvPicPr>
          <p:nvPr userDrawn="1"/>
        </p:nvPicPr>
        <p:blipFill>
          <a:blip r:embed="rId2"/>
          <a:stretch>
            <a:fillRect/>
          </a:stretch>
        </p:blipFill>
        <p:spPr>
          <a:xfrm>
            <a:off x="7562693" y="310896"/>
            <a:ext cx="1143000" cy="475735"/>
          </a:xfrm>
          <a:prstGeom prst="rect">
            <a:avLst/>
          </a:prstGeom>
        </p:spPr>
      </p:pic>
      <p:sp>
        <p:nvSpPr>
          <p:cNvPr id="11" name="Rectangle 10">
            <a:extLst>
              <a:ext uri="{FF2B5EF4-FFF2-40B4-BE49-F238E27FC236}">
                <a16:creationId xmlns:a16="http://schemas.microsoft.com/office/drawing/2014/main" id="{A05B29A8-43B6-4393-A40A-995551A36DDF}"/>
              </a:ext>
            </a:extLst>
          </p:cNvPr>
          <p:cNvSpPr/>
          <p:nvPr userDrawn="1"/>
        </p:nvSpPr>
        <p:spPr>
          <a:xfrm>
            <a:off x="7695644" y="5332888"/>
            <a:ext cx="1241444" cy="2182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55237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01">
    <p:spTree>
      <p:nvGrpSpPr>
        <p:cNvPr id="1" name=""/>
        <p:cNvGrpSpPr/>
        <p:nvPr/>
      </p:nvGrpSpPr>
      <p:grpSpPr>
        <a:xfrm>
          <a:off x="0" y="0"/>
          <a:ext cx="0" cy="0"/>
          <a:chOff x="0" y="0"/>
          <a:chExt cx="0" cy="0"/>
        </a:xfrm>
      </p:grpSpPr>
      <p:sp>
        <p:nvSpPr>
          <p:cNvPr id="13" name="Picture Placeholder 8"/>
          <p:cNvSpPr>
            <a:spLocks noGrp="1"/>
          </p:cNvSpPr>
          <p:nvPr>
            <p:ph type="pic" sz="quarter" idx="14" hasCustomPrompt="1"/>
          </p:nvPr>
        </p:nvSpPr>
        <p:spPr>
          <a:xfrm>
            <a:off x="3210553" y="2857499"/>
            <a:ext cx="2707212" cy="2301131"/>
          </a:xfrm>
        </p:spPr>
        <p:txBody>
          <a:bodyPr anchor="ctr">
            <a:normAutofit/>
          </a:bodyPr>
          <a:lstStyle>
            <a:lvl1pPr marL="0" indent="0" algn="ctr">
              <a:buNone/>
              <a:defRPr sz="2695" baseline="0">
                <a:solidFill>
                  <a:schemeClr val="tx1">
                    <a:lumMod val="50000"/>
                    <a:lumOff val="50000"/>
                  </a:schemeClr>
                </a:solidFill>
              </a:defRPr>
            </a:lvl1pPr>
          </a:lstStyle>
          <a:p>
            <a:r>
              <a:rPr lang="en-US" dirty="0"/>
              <a:t>Drag &amp; </a:t>
            </a:r>
            <a:r>
              <a:rPr lang="en-US"/>
              <a:t>Drop Image here</a:t>
            </a:r>
            <a:endParaRPr lang="en-US" dirty="0"/>
          </a:p>
        </p:txBody>
      </p:sp>
      <p:sp>
        <p:nvSpPr>
          <p:cNvPr id="7" name="Picture Placeholder 8"/>
          <p:cNvSpPr>
            <a:spLocks noGrp="1"/>
          </p:cNvSpPr>
          <p:nvPr>
            <p:ph type="pic" sz="quarter" idx="13" hasCustomPrompt="1"/>
          </p:nvPr>
        </p:nvSpPr>
        <p:spPr>
          <a:xfrm>
            <a:off x="503340" y="556370"/>
            <a:ext cx="2707212" cy="2301131"/>
          </a:xfrm>
        </p:spPr>
        <p:txBody>
          <a:bodyPr anchor="ctr">
            <a:normAutofit/>
          </a:bodyPr>
          <a:lstStyle>
            <a:lvl1pPr marL="0" indent="0" algn="ctr">
              <a:buNone/>
              <a:defRPr sz="2695" baseline="0">
                <a:solidFill>
                  <a:schemeClr val="tx1">
                    <a:lumMod val="50000"/>
                    <a:lumOff val="50000"/>
                  </a:schemeClr>
                </a:solidFill>
              </a:defRPr>
            </a:lvl1pPr>
          </a:lstStyle>
          <a:p>
            <a:r>
              <a:rPr lang="en-US" dirty="0"/>
              <a:t>Drag &amp; Drop Image here</a:t>
            </a:r>
          </a:p>
        </p:txBody>
      </p:sp>
      <p:sp>
        <p:nvSpPr>
          <p:cNvPr id="4" name="Slide Number Placeholder 3"/>
          <p:cNvSpPr>
            <a:spLocks noGrp="1"/>
          </p:cNvSpPr>
          <p:nvPr>
            <p:ph type="sldNum" sz="quarter" idx="12"/>
          </p:nvPr>
        </p:nvSpPr>
        <p:spPr/>
        <p:txBody>
          <a:bodyPr/>
          <a:lstStyle/>
          <a:p>
            <a:pPr>
              <a:defRPr/>
            </a:pPr>
            <a:fld id="{BD430839-34D8-F841-8ECC-781A9B737047}" type="slidenum">
              <a:rPr lang="en-US" smtClean="0"/>
              <a:pPr>
                <a:defRPr/>
              </a:pPr>
              <a:t>‹#›</a:t>
            </a:fld>
            <a:endParaRPr lang="en-US"/>
          </a:p>
        </p:txBody>
      </p:sp>
      <p:sp>
        <p:nvSpPr>
          <p:cNvPr id="8" name="Shape 56"/>
          <p:cNvSpPr/>
          <p:nvPr/>
        </p:nvSpPr>
        <p:spPr>
          <a:xfrm flipV="1">
            <a:off x="570431" y="5437857"/>
            <a:ext cx="0" cy="132841"/>
          </a:xfrm>
          <a:prstGeom prst="line">
            <a:avLst/>
          </a:prstGeom>
          <a:ln w="12700">
            <a:solidFill>
              <a:schemeClr val="bg1">
                <a:lumMod val="75000"/>
              </a:schemeClr>
            </a:solidFill>
            <a:miter/>
          </a:ln>
        </p:spPr>
        <p:txBody>
          <a:bodyPr lIns="0" tIns="0" rIns="0" bIns="0"/>
          <a:lstStyle/>
          <a:p>
            <a:pPr lvl="0" defTabSz="89291">
              <a:defRPr sz="1200">
                <a:latin typeface="+mj-lt"/>
                <a:ea typeface="+mj-ea"/>
                <a:cs typeface="+mj-cs"/>
                <a:sym typeface="Helvetica"/>
              </a:defRPr>
            </a:pPr>
            <a:endParaRPr sz="234" b="0" i="0">
              <a:latin typeface="Calibri Light" charset="0"/>
              <a:ea typeface="Calibri Light" charset="0"/>
              <a:cs typeface="Calibri Light" charset="0"/>
            </a:endParaRPr>
          </a:p>
        </p:txBody>
      </p:sp>
      <p:sp>
        <p:nvSpPr>
          <p:cNvPr id="2" name="Footer Placeholder 1">
            <a:extLst>
              <a:ext uri="{FF2B5EF4-FFF2-40B4-BE49-F238E27FC236}">
                <a16:creationId xmlns:a16="http://schemas.microsoft.com/office/drawing/2014/main" id="{7A4A73A4-0FF6-8B40-B885-2B296E61CE94}"/>
              </a:ext>
            </a:extLst>
          </p:cNvPr>
          <p:cNvSpPr>
            <a:spLocks noGrp="1"/>
          </p:cNvSpPr>
          <p:nvPr>
            <p:ph type="ftr" sz="quarter" idx="15"/>
          </p:nvPr>
        </p:nvSpPr>
        <p:spPr/>
        <p:txBody>
          <a:bodyPr/>
          <a:lstStyle/>
          <a:p>
            <a:r>
              <a:rPr lang="en-US"/>
              <a:t>©Nexben. All Rights Reserved.</a:t>
            </a:r>
            <a:endParaRPr lang="en-US" dirty="0"/>
          </a:p>
        </p:txBody>
      </p:sp>
      <p:sp>
        <p:nvSpPr>
          <p:cNvPr id="11" name="Picture Placeholder 8">
            <a:extLst>
              <a:ext uri="{FF2B5EF4-FFF2-40B4-BE49-F238E27FC236}">
                <a16:creationId xmlns:a16="http://schemas.microsoft.com/office/drawing/2014/main" id="{822C9625-0B4A-1B44-9D69-26B95A2E6457}"/>
              </a:ext>
            </a:extLst>
          </p:cNvPr>
          <p:cNvSpPr>
            <a:spLocks noGrp="1"/>
          </p:cNvSpPr>
          <p:nvPr>
            <p:ph type="pic" sz="quarter" idx="16" hasCustomPrompt="1"/>
          </p:nvPr>
        </p:nvSpPr>
        <p:spPr>
          <a:xfrm>
            <a:off x="5933450" y="2857499"/>
            <a:ext cx="2707212" cy="2301131"/>
          </a:xfrm>
        </p:spPr>
        <p:txBody>
          <a:bodyPr anchor="ctr">
            <a:normAutofit/>
          </a:bodyPr>
          <a:lstStyle>
            <a:lvl1pPr marL="0" indent="0" algn="ctr">
              <a:buNone/>
              <a:defRPr sz="2695" baseline="0">
                <a:solidFill>
                  <a:schemeClr val="tx1">
                    <a:lumMod val="50000"/>
                    <a:lumOff val="50000"/>
                  </a:schemeClr>
                </a:solidFill>
              </a:defRPr>
            </a:lvl1pPr>
          </a:lstStyle>
          <a:p>
            <a:r>
              <a:rPr lang="en-US" dirty="0"/>
              <a:t>Drag &amp; </a:t>
            </a:r>
            <a:r>
              <a:rPr lang="en-US"/>
              <a:t>Drop Image here</a:t>
            </a:r>
            <a:endParaRPr lang="en-US" dirty="0"/>
          </a:p>
        </p:txBody>
      </p:sp>
      <p:sp>
        <p:nvSpPr>
          <p:cNvPr id="5" name="Text Placeholder 4">
            <a:extLst>
              <a:ext uri="{FF2B5EF4-FFF2-40B4-BE49-F238E27FC236}">
                <a16:creationId xmlns:a16="http://schemas.microsoft.com/office/drawing/2014/main" id="{E06D798F-193F-F24A-8761-EFCC88BBBD79}"/>
              </a:ext>
            </a:extLst>
          </p:cNvPr>
          <p:cNvSpPr>
            <a:spLocks noGrp="1"/>
          </p:cNvSpPr>
          <p:nvPr>
            <p:ph type="body" sz="quarter" idx="17"/>
          </p:nvPr>
        </p:nvSpPr>
        <p:spPr>
          <a:xfrm>
            <a:off x="3209925" y="917110"/>
            <a:ext cx="2724150" cy="1940390"/>
          </a:xfrm>
        </p:spPr>
        <p:txBody>
          <a:bodyPr>
            <a:normAutofit/>
          </a:bodyPr>
          <a:lstStyle>
            <a:lvl1pPr>
              <a:defRPr sz="18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7EFF784B-B46B-4A4F-9587-DA001248E7C3}"/>
              </a:ext>
            </a:extLst>
          </p:cNvPr>
          <p:cNvSpPr>
            <a:spLocks noGrp="1"/>
          </p:cNvSpPr>
          <p:nvPr>
            <p:ph type="body" sz="quarter" idx="18"/>
          </p:nvPr>
        </p:nvSpPr>
        <p:spPr>
          <a:xfrm>
            <a:off x="503238" y="3218985"/>
            <a:ext cx="2706687" cy="1940390"/>
          </a:xfrm>
        </p:spPr>
        <p:txBody>
          <a:bodyPr>
            <a:normAutofit/>
          </a:bodyPr>
          <a:lstStyle>
            <a:lvl1pPr>
              <a:defRPr sz="18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descr="Logo&#10;&#10;Description automatically generated">
            <a:extLst>
              <a:ext uri="{FF2B5EF4-FFF2-40B4-BE49-F238E27FC236}">
                <a16:creationId xmlns:a16="http://schemas.microsoft.com/office/drawing/2014/main" id="{6DEB22BC-DB6B-46AA-8CB2-5283DC8106B7}"/>
              </a:ext>
            </a:extLst>
          </p:cNvPr>
          <p:cNvPicPr>
            <a:picLocks noChangeAspect="1"/>
          </p:cNvPicPr>
          <p:nvPr userDrawn="1"/>
        </p:nvPicPr>
        <p:blipFill>
          <a:blip r:embed="rId2"/>
          <a:stretch>
            <a:fillRect/>
          </a:stretch>
        </p:blipFill>
        <p:spPr>
          <a:xfrm>
            <a:off x="7562693" y="310896"/>
            <a:ext cx="1143000" cy="475735"/>
          </a:xfrm>
          <a:prstGeom prst="rect">
            <a:avLst/>
          </a:prstGeom>
        </p:spPr>
      </p:pic>
      <p:sp>
        <p:nvSpPr>
          <p:cNvPr id="15" name="Rectangle 14">
            <a:extLst>
              <a:ext uri="{FF2B5EF4-FFF2-40B4-BE49-F238E27FC236}">
                <a16:creationId xmlns:a16="http://schemas.microsoft.com/office/drawing/2014/main" id="{09ED9B65-C841-47AE-84C5-B6F51057C70F}"/>
              </a:ext>
            </a:extLst>
          </p:cNvPr>
          <p:cNvSpPr/>
          <p:nvPr userDrawn="1"/>
        </p:nvSpPr>
        <p:spPr>
          <a:xfrm>
            <a:off x="7695644" y="5332888"/>
            <a:ext cx="1241444" cy="2182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7359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01">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D430839-34D8-F841-8ECC-781A9B737047}" type="slidenum">
              <a:rPr lang="en-US" smtClean="0"/>
              <a:pPr>
                <a:defRPr/>
              </a:pPr>
              <a:t>‹#›</a:t>
            </a:fld>
            <a:endParaRPr lang="en-US"/>
          </a:p>
        </p:txBody>
      </p:sp>
      <p:sp>
        <p:nvSpPr>
          <p:cNvPr id="8" name="Shape 56"/>
          <p:cNvSpPr/>
          <p:nvPr/>
        </p:nvSpPr>
        <p:spPr>
          <a:xfrm flipV="1">
            <a:off x="570431" y="5437857"/>
            <a:ext cx="0" cy="132841"/>
          </a:xfrm>
          <a:prstGeom prst="line">
            <a:avLst/>
          </a:prstGeom>
          <a:ln w="12700">
            <a:solidFill>
              <a:schemeClr val="bg1">
                <a:lumMod val="75000"/>
              </a:schemeClr>
            </a:solidFill>
            <a:miter/>
          </a:ln>
        </p:spPr>
        <p:txBody>
          <a:bodyPr lIns="0" tIns="0" rIns="0" bIns="0"/>
          <a:lstStyle/>
          <a:p>
            <a:pPr lvl="0" defTabSz="89291">
              <a:defRPr sz="1200">
                <a:latin typeface="+mj-lt"/>
                <a:ea typeface="+mj-ea"/>
                <a:cs typeface="+mj-cs"/>
                <a:sym typeface="Helvetica"/>
              </a:defRPr>
            </a:pPr>
            <a:endParaRPr sz="234" b="0" i="0">
              <a:latin typeface="Calibri Light" charset="0"/>
              <a:ea typeface="Calibri Light" charset="0"/>
              <a:cs typeface="Calibri Light" charset="0"/>
            </a:endParaRPr>
          </a:p>
        </p:txBody>
      </p:sp>
      <p:sp>
        <p:nvSpPr>
          <p:cNvPr id="9" name="Picture Placeholder 8"/>
          <p:cNvSpPr>
            <a:spLocks noGrp="1"/>
          </p:cNvSpPr>
          <p:nvPr>
            <p:ph type="pic" sz="quarter" idx="14" hasCustomPrompt="1"/>
          </p:nvPr>
        </p:nvSpPr>
        <p:spPr>
          <a:xfrm>
            <a:off x="5421948" y="1129990"/>
            <a:ext cx="3481741" cy="3859212"/>
          </a:xfrm>
        </p:spPr>
        <p:txBody>
          <a:bodyPr anchor="ctr">
            <a:normAutofit/>
          </a:bodyPr>
          <a:lstStyle>
            <a:lvl1pPr marL="0" indent="0" algn="ctr">
              <a:buNone/>
              <a:defRPr sz="2695" baseline="0">
                <a:solidFill>
                  <a:schemeClr val="tx1">
                    <a:lumMod val="50000"/>
                    <a:lumOff val="50000"/>
                  </a:schemeClr>
                </a:solidFill>
              </a:defRPr>
            </a:lvl1pPr>
          </a:lstStyle>
          <a:p>
            <a:r>
              <a:rPr lang="en-US" dirty="0"/>
              <a:t>Drag &amp; </a:t>
            </a:r>
            <a:r>
              <a:rPr lang="en-US"/>
              <a:t>Drop Image here</a:t>
            </a:r>
            <a:endParaRPr lang="en-US" dirty="0"/>
          </a:p>
        </p:txBody>
      </p:sp>
      <p:sp>
        <p:nvSpPr>
          <p:cNvPr id="2" name="Footer Placeholder 1">
            <a:extLst>
              <a:ext uri="{FF2B5EF4-FFF2-40B4-BE49-F238E27FC236}">
                <a16:creationId xmlns:a16="http://schemas.microsoft.com/office/drawing/2014/main" id="{B64A56AD-3934-1B41-82FE-5A46B9480148}"/>
              </a:ext>
            </a:extLst>
          </p:cNvPr>
          <p:cNvSpPr>
            <a:spLocks noGrp="1"/>
          </p:cNvSpPr>
          <p:nvPr>
            <p:ph type="ftr" sz="quarter" idx="15"/>
          </p:nvPr>
        </p:nvSpPr>
        <p:spPr/>
        <p:txBody>
          <a:bodyPr/>
          <a:lstStyle/>
          <a:p>
            <a:r>
              <a:rPr lang="en-US"/>
              <a:t>©Nexben. All Rights Reserved.</a:t>
            </a:r>
            <a:endParaRPr lang="en-US" dirty="0"/>
          </a:p>
        </p:txBody>
      </p:sp>
      <p:sp>
        <p:nvSpPr>
          <p:cNvPr id="5" name="Text Placeholder 4">
            <a:extLst>
              <a:ext uri="{FF2B5EF4-FFF2-40B4-BE49-F238E27FC236}">
                <a16:creationId xmlns:a16="http://schemas.microsoft.com/office/drawing/2014/main" id="{8E1D64EF-65BD-604E-864A-2AFE11A05327}"/>
              </a:ext>
            </a:extLst>
          </p:cNvPr>
          <p:cNvSpPr>
            <a:spLocks noGrp="1"/>
          </p:cNvSpPr>
          <p:nvPr>
            <p:ph type="body" sz="quarter" idx="16"/>
          </p:nvPr>
        </p:nvSpPr>
        <p:spPr>
          <a:xfrm>
            <a:off x="702582" y="1129990"/>
            <a:ext cx="4410075" cy="3859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Logo&#10;&#10;Description automatically generated">
            <a:extLst>
              <a:ext uri="{FF2B5EF4-FFF2-40B4-BE49-F238E27FC236}">
                <a16:creationId xmlns:a16="http://schemas.microsoft.com/office/drawing/2014/main" id="{F723640F-7641-4478-9EF2-E58D11BCF2C8}"/>
              </a:ext>
            </a:extLst>
          </p:cNvPr>
          <p:cNvPicPr>
            <a:picLocks noChangeAspect="1"/>
          </p:cNvPicPr>
          <p:nvPr userDrawn="1"/>
        </p:nvPicPr>
        <p:blipFill>
          <a:blip r:embed="rId2"/>
          <a:stretch>
            <a:fillRect/>
          </a:stretch>
        </p:blipFill>
        <p:spPr>
          <a:xfrm>
            <a:off x="7562693" y="310896"/>
            <a:ext cx="1143000" cy="475735"/>
          </a:xfrm>
          <a:prstGeom prst="rect">
            <a:avLst/>
          </a:prstGeom>
        </p:spPr>
      </p:pic>
      <p:sp>
        <p:nvSpPr>
          <p:cNvPr id="11" name="Rectangle 10">
            <a:extLst>
              <a:ext uri="{FF2B5EF4-FFF2-40B4-BE49-F238E27FC236}">
                <a16:creationId xmlns:a16="http://schemas.microsoft.com/office/drawing/2014/main" id="{5E794D9E-D128-4022-B2EB-0548F3CC8076}"/>
              </a:ext>
            </a:extLst>
          </p:cNvPr>
          <p:cNvSpPr/>
          <p:nvPr userDrawn="1"/>
        </p:nvSpPr>
        <p:spPr>
          <a:xfrm>
            <a:off x="7695644" y="5332888"/>
            <a:ext cx="1241444" cy="2182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95715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9_01">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D430839-34D8-F841-8ECC-781A9B737047}" type="slidenum">
              <a:rPr lang="en-US" smtClean="0"/>
              <a:pPr>
                <a:defRPr/>
              </a:pPr>
              <a:t>‹#›</a:t>
            </a:fld>
            <a:endParaRPr lang="en-US"/>
          </a:p>
        </p:txBody>
      </p:sp>
      <p:sp>
        <p:nvSpPr>
          <p:cNvPr id="8" name="Shape 56"/>
          <p:cNvSpPr/>
          <p:nvPr/>
        </p:nvSpPr>
        <p:spPr>
          <a:xfrm flipV="1">
            <a:off x="570431" y="5437857"/>
            <a:ext cx="0" cy="132841"/>
          </a:xfrm>
          <a:prstGeom prst="line">
            <a:avLst/>
          </a:prstGeom>
          <a:ln w="12700">
            <a:solidFill>
              <a:schemeClr val="bg1">
                <a:lumMod val="75000"/>
              </a:schemeClr>
            </a:solidFill>
            <a:miter/>
          </a:ln>
        </p:spPr>
        <p:txBody>
          <a:bodyPr lIns="0" tIns="0" rIns="0" bIns="0"/>
          <a:lstStyle/>
          <a:p>
            <a:pPr lvl="0" defTabSz="89291">
              <a:defRPr sz="1200">
                <a:latin typeface="+mj-lt"/>
                <a:ea typeface="+mj-ea"/>
                <a:cs typeface="+mj-cs"/>
                <a:sym typeface="Helvetica"/>
              </a:defRPr>
            </a:pPr>
            <a:endParaRPr sz="234" b="0" i="0">
              <a:latin typeface="Calibri Light" charset="0"/>
              <a:ea typeface="Calibri Light" charset="0"/>
              <a:cs typeface="Calibri Light" charset="0"/>
            </a:endParaRPr>
          </a:p>
        </p:txBody>
      </p:sp>
      <p:sp>
        <p:nvSpPr>
          <p:cNvPr id="12" name="Picture Placeholder 8"/>
          <p:cNvSpPr>
            <a:spLocks noGrp="1"/>
          </p:cNvSpPr>
          <p:nvPr>
            <p:ph type="pic" sz="quarter" idx="13" hasCustomPrompt="1"/>
          </p:nvPr>
        </p:nvSpPr>
        <p:spPr>
          <a:xfrm>
            <a:off x="248062" y="285442"/>
            <a:ext cx="6866405" cy="5108435"/>
          </a:xfrm>
          <a:ln>
            <a:noFill/>
          </a:ln>
        </p:spPr>
        <p:txBody>
          <a:bodyPr anchor="ctr">
            <a:normAutofit/>
          </a:bodyPr>
          <a:lstStyle>
            <a:lvl1pPr marL="0" indent="0" algn="ctr">
              <a:buNone/>
              <a:defRPr sz="2695" baseline="0"/>
            </a:lvl1pPr>
          </a:lstStyle>
          <a:p>
            <a:r>
              <a:rPr lang="en-US" dirty="0"/>
              <a:t>Drag &amp; Drop Image here</a:t>
            </a:r>
          </a:p>
        </p:txBody>
      </p:sp>
      <p:sp>
        <p:nvSpPr>
          <p:cNvPr id="2" name="Footer Placeholder 1">
            <a:extLst>
              <a:ext uri="{FF2B5EF4-FFF2-40B4-BE49-F238E27FC236}">
                <a16:creationId xmlns:a16="http://schemas.microsoft.com/office/drawing/2014/main" id="{68023E23-DE15-C845-85BB-975BD04F8A7F}"/>
              </a:ext>
            </a:extLst>
          </p:cNvPr>
          <p:cNvSpPr>
            <a:spLocks noGrp="1"/>
          </p:cNvSpPr>
          <p:nvPr>
            <p:ph type="ftr" sz="quarter" idx="14"/>
          </p:nvPr>
        </p:nvSpPr>
        <p:spPr/>
        <p:txBody>
          <a:bodyPr/>
          <a:lstStyle/>
          <a:p>
            <a:r>
              <a:rPr lang="en-US"/>
              <a:t>©Nexben. All Rights Reserved.</a:t>
            </a:r>
            <a:endParaRPr lang="en-US" dirty="0"/>
          </a:p>
        </p:txBody>
      </p:sp>
      <p:pic>
        <p:nvPicPr>
          <p:cNvPr id="11" name="Picture 10" descr="Logo&#10;&#10;Description automatically generated">
            <a:extLst>
              <a:ext uri="{FF2B5EF4-FFF2-40B4-BE49-F238E27FC236}">
                <a16:creationId xmlns:a16="http://schemas.microsoft.com/office/drawing/2014/main" id="{742DBA08-BF65-442F-84C9-AB88AF9DCBA0}"/>
              </a:ext>
            </a:extLst>
          </p:cNvPr>
          <p:cNvPicPr>
            <a:picLocks noChangeAspect="1"/>
          </p:cNvPicPr>
          <p:nvPr userDrawn="1"/>
        </p:nvPicPr>
        <p:blipFill>
          <a:blip r:embed="rId2"/>
          <a:stretch>
            <a:fillRect/>
          </a:stretch>
        </p:blipFill>
        <p:spPr>
          <a:xfrm>
            <a:off x="7562693" y="310896"/>
            <a:ext cx="1143000" cy="475735"/>
          </a:xfrm>
          <a:prstGeom prst="rect">
            <a:avLst/>
          </a:prstGeom>
        </p:spPr>
      </p:pic>
      <p:sp>
        <p:nvSpPr>
          <p:cNvPr id="13" name="Rectangle 12">
            <a:extLst>
              <a:ext uri="{FF2B5EF4-FFF2-40B4-BE49-F238E27FC236}">
                <a16:creationId xmlns:a16="http://schemas.microsoft.com/office/drawing/2014/main" id="{A38D4C98-FEE3-450B-B99E-82A96CB25660}"/>
              </a:ext>
            </a:extLst>
          </p:cNvPr>
          <p:cNvSpPr/>
          <p:nvPr userDrawn="1"/>
        </p:nvSpPr>
        <p:spPr>
          <a:xfrm>
            <a:off x="7695644" y="5332888"/>
            <a:ext cx="1241444" cy="2182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13377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099CD8D-F435-9946-B08F-C2D022906744}"/>
              </a:ext>
            </a:extLst>
          </p:cNvPr>
          <p:cNvSpPr/>
          <p:nvPr userDrawn="1"/>
        </p:nvSpPr>
        <p:spPr>
          <a:xfrm>
            <a:off x="271562" y="281164"/>
            <a:ext cx="8641080" cy="49194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a:p>
        </p:txBody>
      </p:sp>
      <p:sp>
        <p:nvSpPr>
          <p:cNvPr id="2" name="Title 1">
            <a:extLst>
              <a:ext uri="{FF2B5EF4-FFF2-40B4-BE49-F238E27FC236}">
                <a16:creationId xmlns:a16="http://schemas.microsoft.com/office/drawing/2014/main" id="{347FA972-6D9D-5F4B-AC96-7494B0191F0C}"/>
              </a:ext>
            </a:extLst>
          </p:cNvPr>
          <p:cNvSpPr>
            <a:spLocks noGrp="1"/>
          </p:cNvSpPr>
          <p:nvPr>
            <p:ph type="title"/>
          </p:nvPr>
        </p:nvSpPr>
        <p:spPr>
          <a:xfrm>
            <a:off x="682733" y="2202982"/>
            <a:ext cx="7886700" cy="1104636"/>
          </a:xfrm>
        </p:spPr>
        <p:txBody>
          <a:bodyPr anchor="b"/>
          <a:lstStyle>
            <a:lvl1pPr>
              <a:defRPr>
                <a:solidFill>
                  <a:schemeClr val="bg1"/>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600EB15F-244F-DF47-9D3B-B86CED21F99F}"/>
              </a:ext>
            </a:extLst>
          </p:cNvPr>
          <p:cNvSpPr>
            <a:spLocks noGrp="1"/>
          </p:cNvSpPr>
          <p:nvPr>
            <p:ph type="sldNum" sz="quarter" idx="10"/>
          </p:nvPr>
        </p:nvSpPr>
        <p:spPr>
          <a:xfrm>
            <a:off x="271562" y="5457851"/>
            <a:ext cx="186567" cy="105285"/>
          </a:xfrm>
        </p:spPr>
        <p:txBody>
          <a:bodyPr/>
          <a:lstStyle/>
          <a:p>
            <a:pPr>
              <a:defRPr/>
            </a:pPr>
            <a:fld id="{BD430839-34D8-F841-8ECC-781A9B737047}" type="slidenum">
              <a:rPr lang="en-US" smtClean="0"/>
              <a:pPr>
                <a:defRPr/>
              </a:pPr>
              <a:t>‹#›</a:t>
            </a:fld>
            <a:endParaRPr lang="en-US"/>
          </a:p>
        </p:txBody>
      </p:sp>
      <p:sp>
        <p:nvSpPr>
          <p:cNvPr id="4" name="Footer Placeholder 3">
            <a:extLst>
              <a:ext uri="{FF2B5EF4-FFF2-40B4-BE49-F238E27FC236}">
                <a16:creationId xmlns:a16="http://schemas.microsoft.com/office/drawing/2014/main" id="{D74A583F-3D3C-5646-B05E-202BEE13DF24}"/>
              </a:ext>
            </a:extLst>
          </p:cNvPr>
          <p:cNvSpPr>
            <a:spLocks noGrp="1"/>
          </p:cNvSpPr>
          <p:nvPr>
            <p:ph type="ftr" sz="quarter" idx="11"/>
          </p:nvPr>
        </p:nvSpPr>
        <p:spPr>
          <a:xfrm>
            <a:off x="682733" y="5452051"/>
            <a:ext cx="2320409" cy="116884"/>
          </a:xfrm>
        </p:spPr>
        <p:txBody>
          <a:bodyPr/>
          <a:lstStyle/>
          <a:p>
            <a:r>
              <a:rPr lang="en-US" dirty="0"/>
              <a:t>©Nexben. All Rights Reserved.</a:t>
            </a:r>
          </a:p>
        </p:txBody>
      </p:sp>
      <p:sp>
        <p:nvSpPr>
          <p:cNvPr id="6" name="Text Placeholder 6">
            <a:extLst>
              <a:ext uri="{FF2B5EF4-FFF2-40B4-BE49-F238E27FC236}">
                <a16:creationId xmlns:a16="http://schemas.microsoft.com/office/drawing/2014/main" id="{9490BB4F-00A9-1D45-BCDF-02990C3D7EC9}"/>
              </a:ext>
            </a:extLst>
          </p:cNvPr>
          <p:cNvSpPr>
            <a:spLocks noGrp="1"/>
          </p:cNvSpPr>
          <p:nvPr>
            <p:ph type="body" sz="quarter" idx="12"/>
          </p:nvPr>
        </p:nvSpPr>
        <p:spPr>
          <a:xfrm>
            <a:off x="682733" y="3409818"/>
            <a:ext cx="6253775" cy="746546"/>
          </a:xfrm>
        </p:spPr>
        <p:txBody>
          <a:bodyPr>
            <a:normAutofit/>
          </a:bodyPr>
          <a:lstStyle>
            <a:lvl1pPr marL="0" indent="0">
              <a:buNone/>
              <a:defRPr sz="1200">
                <a:solidFill>
                  <a:schemeClr val="bg1"/>
                </a:solidFill>
              </a:defRPr>
            </a:lvl1pPr>
            <a:lvl2pPr marL="342878" indent="0">
              <a:buNone/>
              <a:defRPr sz="1200">
                <a:solidFill>
                  <a:schemeClr val="bg1"/>
                </a:solidFill>
              </a:defRPr>
            </a:lvl2pPr>
            <a:lvl3pPr marL="685756" indent="0">
              <a:buNone/>
              <a:defRPr sz="1200">
                <a:solidFill>
                  <a:schemeClr val="bg1"/>
                </a:solidFill>
              </a:defRPr>
            </a:lvl3pPr>
            <a:lvl4pPr marL="1028634" indent="0">
              <a:buNone/>
              <a:defRPr sz="1200">
                <a:solidFill>
                  <a:schemeClr val="bg1"/>
                </a:solidFill>
              </a:defRPr>
            </a:lvl4pPr>
            <a:lvl5pPr marL="1371512" indent="0">
              <a:buNone/>
              <a:defRPr sz="1200">
                <a:solidFill>
                  <a:schemeClr val="bg1"/>
                </a:solidFill>
              </a:defRPr>
            </a:lvl5pPr>
          </a:lstStyle>
          <a:p>
            <a:pPr lvl="0"/>
            <a:r>
              <a:rPr lang="en-US" dirty="0"/>
              <a:t>Click to edit Master text styles</a:t>
            </a:r>
          </a:p>
        </p:txBody>
      </p:sp>
      <p:pic>
        <p:nvPicPr>
          <p:cNvPr id="9" name="Picture 8" descr="Logo&#10;&#10;Description automatically generated">
            <a:extLst>
              <a:ext uri="{FF2B5EF4-FFF2-40B4-BE49-F238E27FC236}">
                <a16:creationId xmlns:a16="http://schemas.microsoft.com/office/drawing/2014/main" id="{DC7F3C8E-2A3E-44A9-97DC-FC519043C2E9}"/>
              </a:ext>
            </a:extLst>
          </p:cNvPr>
          <p:cNvPicPr>
            <a:picLocks noChangeAspect="1"/>
          </p:cNvPicPr>
          <p:nvPr userDrawn="1"/>
        </p:nvPicPr>
        <p:blipFill>
          <a:blip r:embed="rId2"/>
          <a:stretch>
            <a:fillRect/>
          </a:stretch>
        </p:blipFill>
        <p:spPr>
          <a:xfrm>
            <a:off x="7562088" y="310896"/>
            <a:ext cx="1143000" cy="475802"/>
          </a:xfrm>
          <a:prstGeom prst="rect">
            <a:avLst/>
          </a:prstGeom>
        </p:spPr>
      </p:pic>
      <p:sp>
        <p:nvSpPr>
          <p:cNvPr id="10" name="Rectangle 9">
            <a:extLst>
              <a:ext uri="{FF2B5EF4-FFF2-40B4-BE49-F238E27FC236}">
                <a16:creationId xmlns:a16="http://schemas.microsoft.com/office/drawing/2014/main" id="{74EDB7F9-55A2-44CA-8526-CA8D345025CE}"/>
              </a:ext>
            </a:extLst>
          </p:cNvPr>
          <p:cNvSpPr/>
          <p:nvPr userDrawn="1"/>
        </p:nvSpPr>
        <p:spPr>
          <a:xfrm>
            <a:off x="7695644" y="5332888"/>
            <a:ext cx="1241444" cy="2182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4919525"/>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Left Align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44DB320-ED76-4622-9701-9AFB53D97561}"/>
              </a:ext>
            </a:extLst>
          </p:cNvPr>
          <p:cNvSpPr>
            <a:spLocks noGrp="1"/>
          </p:cNvSpPr>
          <p:nvPr>
            <p:ph type="pic" sz="quarter" idx="13"/>
          </p:nvPr>
        </p:nvSpPr>
        <p:spPr>
          <a:xfrm>
            <a:off x="0" y="0"/>
            <a:ext cx="4007954" cy="5715000"/>
          </a:xfrm>
        </p:spPr>
        <p:txBody>
          <a:bodyPr/>
          <a:lstStyle/>
          <a:p>
            <a:endParaRPr lang="en-US" dirty="0"/>
          </a:p>
        </p:txBody>
      </p:sp>
      <p:sp>
        <p:nvSpPr>
          <p:cNvPr id="3" name="Content Placeholder 2">
            <a:extLst>
              <a:ext uri="{FF2B5EF4-FFF2-40B4-BE49-F238E27FC236}">
                <a16:creationId xmlns:a16="http://schemas.microsoft.com/office/drawing/2014/main" id="{03D8A237-F8D4-4030-B984-EC620C094D14}"/>
              </a:ext>
            </a:extLst>
          </p:cNvPr>
          <p:cNvSpPr>
            <a:spLocks noGrp="1"/>
          </p:cNvSpPr>
          <p:nvPr>
            <p:ph sz="half" idx="1"/>
          </p:nvPr>
        </p:nvSpPr>
        <p:spPr>
          <a:xfrm>
            <a:off x="4319911" y="2586869"/>
            <a:ext cx="4518461" cy="2600826"/>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4E10582A-425A-47CE-8EF5-56BAFB2B0599}"/>
              </a:ext>
            </a:extLst>
          </p:cNvPr>
          <p:cNvSpPr>
            <a:spLocks noGrp="1"/>
          </p:cNvSpPr>
          <p:nvPr>
            <p:ph type="dt" sz="half" idx="10"/>
          </p:nvPr>
        </p:nvSpPr>
        <p:spPr/>
        <p:txBody>
          <a:bodyPr lIns="0">
            <a:noAutofit/>
          </a:bodyPr>
          <a:lstStyle>
            <a:lvl1pPr>
              <a:defRPr>
                <a:solidFill>
                  <a:schemeClr val="tx1">
                    <a:lumMod val="60000"/>
                    <a:lumOff val="40000"/>
                  </a:schemeClr>
                </a:solidFill>
              </a:defRPr>
            </a:lvl1pPr>
          </a:lstStyle>
          <a:p>
            <a:fld id="{A469D86A-DFCC-4B24-AE41-1EC4A6B21164}" type="datetime1">
              <a:rPr lang="en-US" smtClean="0"/>
              <a:t>7/6/2021</a:t>
            </a:fld>
            <a:endParaRPr lang="en-US"/>
          </a:p>
        </p:txBody>
      </p:sp>
      <p:sp>
        <p:nvSpPr>
          <p:cNvPr id="7" name="Slide Number Placeholder 6">
            <a:extLst>
              <a:ext uri="{FF2B5EF4-FFF2-40B4-BE49-F238E27FC236}">
                <a16:creationId xmlns:a16="http://schemas.microsoft.com/office/drawing/2014/main" id="{44C87995-8BDC-489C-B7DB-70DE3ECDAE66}"/>
              </a:ext>
            </a:extLst>
          </p:cNvPr>
          <p:cNvSpPr>
            <a:spLocks noGrp="1"/>
          </p:cNvSpPr>
          <p:nvPr>
            <p:ph type="sldNum" sz="quarter" idx="12"/>
          </p:nvPr>
        </p:nvSpPr>
        <p:spPr/>
        <p:txBody>
          <a:bodyPr lIns="0">
            <a:noAutofit/>
          </a:bodyPr>
          <a:lstStyle>
            <a:lvl1pPr>
              <a:defRPr>
                <a:solidFill>
                  <a:schemeClr val="tx1">
                    <a:lumMod val="60000"/>
                    <a:lumOff val="40000"/>
                  </a:schemeClr>
                </a:solidFill>
              </a:defRPr>
            </a:lvl1pPr>
          </a:lstStyle>
          <a:p>
            <a:fld id="{E313472D-BFB5-4CCD-ACA0-2399B44D45C6}" type="slidenum">
              <a:rPr lang="en-US" smtClean="0"/>
              <a:pPr/>
              <a:t>‹#›</a:t>
            </a:fld>
            <a:endParaRPr lang="en-US"/>
          </a:p>
        </p:txBody>
      </p:sp>
      <p:sp>
        <p:nvSpPr>
          <p:cNvPr id="10" name="Title 1">
            <a:extLst>
              <a:ext uri="{FF2B5EF4-FFF2-40B4-BE49-F238E27FC236}">
                <a16:creationId xmlns:a16="http://schemas.microsoft.com/office/drawing/2014/main" id="{141FBC0E-ECFA-4D4D-876C-44772543094B}"/>
              </a:ext>
            </a:extLst>
          </p:cNvPr>
          <p:cNvSpPr>
            <a:spLocks noGrp="1"/>
          </p:cNvSpPr>
          <p:nvPr>
            <p:ph type="title"/>
          </p:nvPr>
        </p:nvSpPr>
        <p:spPr>
          <a:xfrm>
            <a:off x="4319910" y="365626"/>
            <a:ext cx="4518462" cy="2030986"/>
          </a:xfrm>
        </p:spPr>
        <p:txBody>
          <a:bodyPr anchor="b">
            <a:noAutofit/>
          </a:bodyPr>
          <a:lstStyle>
            <a:lvl1pPr>
              <a:defRPr sz="3300"/>
            </a:lvl1pPr>
          </a:lstStyle>
          <a:p>
            <a:r>
              <a:rPr lang="en-US" dirty="0"/>
              <a:t>Click to edit Master title style</a:t>
            </a:r>
          </a:p>
        </p:txBody>
      </p:sp>
      <p:sp>
        <p:nvSpPr>
          <p:cNvPr id="11" name="Footer Placeholder 10">
            <a:extLst>
              <a:ext uri="{FF2B5EF4-FFF2-40B4-BE49-F238E27FC236}">
                <a16:creationId xmlns:a16="http://schemas.microsoft.com/office/drawing/2014/main" id="{836DA2B8-AAA9-40B4-87B7-D1C53E901F17}"/>
              </a:ext>
            </a:extLst>
          </p:cNvPr>
          <p:cNvSpPr>
            <a:spLocks noGrp="1"/>
          </p:cNvSpPr>
          <p:nvPr>
            <p:ph type="ftr" sz="quarter" idx="14"/>
          </p:nvPr>
        </p:nvSpPr>
        <p:spPr>
          <a:xfrm>
            <a:off x="4317783" y="5187695"/>
            <a:ext cx="3556603" cy="246411"/>
          </a:xfrm>
        </p:spPr>
        <p:txBody>
          <a:bodyPr/>
          <a:lstStyle/>
          <a:p>
            <a:endParaRPr lang="en-US" sz="600" dirty="0"/>
          </a:p>
        </p:txBody>
      </p:sp>
      <p:sp>
        <p:nvSpPr>
          <p:cNvPr id="9" name="TextBox 8">
            <a:extLst>
              <a:ext uri="{FF2B5EF4-FFF2-40B4-BE49-F238E27FC236}">
                <a16:creationId xmlns:a16="http://schemas.microsoft.com/office/drawing/2014/main" id="{83726A45-FF3B-49CC-BF4A-460D5F5C1467}"/>
              </a:ext>
            </a:extLst>
          </p:cNvPr>
          <p:cNvSpPr txBox="1"/>
          <p:nvPr userDrawn="1"/>
        </p:nvSpPr>
        <p:spPr>
          <a:xfrm>
            <a:off x="4315549" y="5428976"/>
            <a:ext cx="1549639" cy="184666"/>
          </a:xfrm>
          <a:prstGeom prst="rect">
            <a:avLst/>
          </a:prstGeom>
          <a:noFill/>
        </p:spPr>
        <p:txBody>
          <a:bodyPr wrap="square" rtlCol="0" anchor="b">
            <a:spAutoFit/>
          </a:bodyPr>
          <a:lstStyle/>
          <a:p>
            <a:pPr marL="0" marR="0" algn="l">
              <a:spcBef>
                <a:spcPts val="0"/>
              </a:spcBef>
              <a:spcAft>
                <a:spcPts val="0"/>
              </a:spcAft>
            </a:pPr>
            <a:r>
              <a:rPr lang="en-US" sz="600" b="0" i="0" dirty="0">
                <a:solidFill>
                  <a:schemeClr val="tx1"/>
                </a:solidFill>
                <a:effectLst/>
                <a:latin typeface="Arial" panose="020B0604020202020204" pitchFamily="34" charset="0"/>
              </a:rPr>
              <a:t>© 2021 Nexben, Inc. All rights reserved.</a:t>
            </a:r>
          </a:p>
        </p:txBody>
      </p:sp>
    </p:spTree>
    <p:extLst>
      <p:ext uri="{BB962C8B-B14F-4D97-AF65-F5344CB8AC3E}">
        <p14:creationId xmlns:p14="http://schemas.microsoft.com/office/powerpoint/2010/main" val="29897458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Right Align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FF09E-B885-4C48-BD72-D1B09003DBA4}"/>
              </a:ext>
            </a:extLst>
          </p:cNvPr>
          <p:cNvSpPr>
            <a:spLocks noGrp="1"/>
          </p:cNvSpPr>
          <p:nvPr>
            <p:ph type="title"/>
          </p:nvPr>
        </p:nvSpPr>
        <p:spPr>
          <a:xfrm>
            <a:off x="282138" y="293844"/>
            <a:ext cx="4518462" cy="2030986"/>
          </a:xfrm>
        </p:spPr>
        <p:txBody>
          <a:bodyPr anchor="b">
            <a:noAutofit/>
          </a:bodyPr>
          <a:lstStyle>
            <a:lvl1pPr>
              <a:defRPr sz="3300"/>
            </a:lvl1pPr>
          </a:lstStyle>
          <a:p>
            <a:r>
              <a:rPr lang="en-US" dirty="0"/>
              <a:t>Click to edit Master title style</a:t>
            </a:r>
          </a:p>
        </p:txBody>
      </p:sp>
      <p:sp>
        <p:nvSpPr>
          <p:cNvPr id="10" name="Content Placeholder 2">
            <a:extLst>
              <a:ext uri="{FF2B5EF4-FFF2-40B4-BE49-F238E27FC236}">
                <a16:creationId xmlns:a16="http://schemas.microsoft.com/office/drawing/2014/main" id="{E30F1097-5A4E-4414-AD9D-7860BAE148FF}"/>
              </a:ext>
            </a:extLst>
          </p:cNvPr>
          <p:cNvSpPr>
            <a:spLocks noGrp="1"/>
          </p:cNvSpPr>
          <p:nvPr>
            <p:ph sz="half" idx="13"/>
          </p:nvPr>
        </p:nvSpPr>
        <p:spPr>
          <a:xfrm>
            <a:off x="282139" y="2515086"/>
            <a:ext cx="4518461" cy="2600826"/>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D18908E-C5CA-4EA7-8229-81A7F92341F3}"/>
              </a:ext>
            </a:extLst>
          </p:cNvPr>
          <p:cNvSpPr>
            <a:spLocks noGrp="1"/>
          </p:cNvSpPr>
          <p:nvPr>
            <p:ph type="dt" sz="half" idx="14"/>
          </p:nvPr>
        </p:nvSpPr>
        <p:spPr>
          <a:xfrm>
            <a:off x="3792676" y="5309371"/>
            <a:ext cx="659462" cy="304271"/>
          </a:xfrm>
        </p:spPr>
        <p:txBody>
          <a:bodyPr/>
          <a:lstStyle/>
          <a:p>
            <a:fld id="{08D6AF09-CE8F-4763-BF82-A7E8602B0FEC}" type="datetime1">
              <a:rPr lang="en-US" smtClean="0"/>
              <a:t>7/6/2021</a:t>
            </a:fld>
            <a:endParaRPr lang="en-US" sz="600"/>
          </a:p>
        </p:txBody>
      </p:sp>
      <p:sp>
        <p:nvSpPr>
          <p:cNvPr id="6" name="Footer Placeholder 5">
            <a:extLst>
              <a:ext uri="{FF2B5EF4-FFF2-40B4-BE49-F238E27FC236}">
                <a16:creationId xmlns:a16="http://schemas.microsoft.com/office/drawing/2014/main" id="{42C23564-E535-4330-8BF2-8A71F5963884}"/>
              </a:ext>
            </a:extLst>
          </p:cNvPr>
          <p:cNvSpPr>
            <a:spLocks noGrp="1"/>
          </p:cNvSpPr>
          <p:nvPr>
            <p:ph type="ftr" sz="quarter" idx="15"/>
          </p:nvPr>
        </p:nvSpPr>
        <p:spPr>
          <a:xfrm>
            <a:off x="1717851" y="5309520"/>
            <a:ext cx="3082749" cy="304271"/>
          </a:xfrm>
        </p:spPr>
        <p:txBody>
          <a:bodyPr/>
          <a:lstStyle/>
          <a:p>
            <a:endParaRPr lang="en-US" sz="600" dirty="0"/>
          </a:p>
        </p:txBody>
      </p:sp>
      <p:sp>
        <p:nvSpPr>
          <p:cNvPr id="8" name="Slide Number Placeholder 7">
            <a:extLst>
              <a:ext uri="{FF2B5EF4-FFF2-40B4-BE49-F238E27FC236}">
                <a16:creationId xmlns:a16="http://schemas.microsoft.com/office/drawing/2014/main" id="{4672AA3C-75D6-4876-9485-63810687FD63}"/>
              </a:ext>
            </a:extLst>
          </p:cNvPr>
          <p:cNvSpPr>
            <a:spLocks noGrp="1"/>
          </p:cNvSpPr>
          <p:nvPr>
            <p:ph type="sldNum" sz="quarter" idx="16"/>
          </p:nvPr>
        </p:nvSpPr>
        <p:spPr>
          <a:xfrm>
            <a:off x="4450011" y="5309371"/>
            <a:ext cx="350589" cy="105285"/>
          </a:xfrm>
        </p:spPr>
        <p:txBody>
          <a:bodyPr/>
          <a:lstStyle/>
          <a:p>
            <a:fld id="{E313472D-BFB5-4CCD-ACA0-2399B44D45C6}" type="slidenum">
              <a:rPr lang="en-US" smtClean="0"/>
              <a:pPr/>
              <a:t>‹#›</a:t>
            </a:fld>
            <a:endParaRPr lang="en-US" sz="600" dirty="0"/>
          </a:p>
        </p:txBody>
      </p:sp>
      <p:sp>
        <p:nvSpPr>
          <p:cNvPr id="9" name="Picture Placeholder 7">
            <a:extLst>
              <a:ext uri="{FF2B5EF4-FFF2-40B4-BE49-F238E27FC236}">
                <a16:creationId xmlns:a16="http://schemas.microsoft.com/office/drawing/2014/main" id="{7069F806-83EC-4C1E-AA8F-F8BDF2FE9726}"/>
              </a:ext>
            </a:extLst>
          </p:cNvPr>
          <p:cNvSpPr>
            <a:spLocks noGrp="1"/>
          </p:cNvSpPr>
          <p:nvPr>
            <p:ph type="pic" sz="quarter" idx="17"/>
          </p:nvPr>
        </p:nvSpPr>
        <p:spPr>
          <a:xfrm>
            <a:off x="5136046" y="0"/>
            <a:ext cx="4007954" cy="5715000"/>
          </a:xfrm>
        </p:spPr>
        <p:txBody>
          <a:bodyPr/>
          <a:lstStyle/>
          <a:p>
            <a:endParaRPr lang="en-US" dirty="0"/>
          </a:p>
        </p:txBody>
      </p:sp>
    </p:spTree>
    <p:extLst>
      <p:ext uri="{BB962C8B-B14F-4D97-AF65-F5344CB8AC3E}">
        <p14:creationId xmlns:p14="http://schemas.microsoft.com/office/powerpoint/2010/main" val="4032856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 with Caption 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D8A237-F8D4-4030-B984-EC620C094D14}"/>
              </a:ext>
            </a:extLst>
          </p:cNvPr>
          <p:cNvSpPr>
            <a:spLocks noGrp="1"/>
          </p:cNvSpPr>
          <p:nvPr>
            <p:ph sz="half" idx="1"/>
          </p:nvPr>
        </p:nvSpPr>
        <p:spPr>
          <a:xfrm>
            <a:off x="4319911" y="2114356"/>
            <a:ext cx="4518461" cy="3073339"/>
          </a:xfrm>
        </p:spPr>
        <p:txBody>
          <a:bodyPr>
            <a:noAutofit/>
          </a:bodyPr>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4E10582A-425A-47CE-8EF5-56BAFB2B0599}"/>
              </a:ext>
            </a:extLst>
          </p:cNvPr>
          <p:cNvSpPr>
            <a:spLocks noGrp="1"/>
          </p:cNvSpPr>
          <p:nvPr>
            <p:ph type="dt" sz="half" idx="10"/>
          </p:nvPr>
        </p:nvSpPr>
        <p:spPr/>
        <p:txBody>
          <a:bodyPr lIns="0">
            <a:noAutofit/>
          </a:bodyPr>
          <a:lstStyle>
            <a:lvl1pPr>
              <a:defRPr>
                <a:solidFill>
                  <a:schemeClr val="tx1">
                    <a:lumMod val="60000"/>
                    <a:lumOff val="40000"/>
                  </a:schemeClr>
                </a:solidFill>
              </a:defRPr>
            </a:lvl1pPr>
          </a:lstStyle>
          <a:p>
            <a:fld id="{94EA3FD6-C9FA-4739-8342-6FAC1C0D1C14}" type="datetime1">
              <a:rPr lang="en-US" smtClean="0"/>
              <a:t>7/6/2021</a:t>
            </a:fld>
            <a:endParaRPr lang="en-US"/>
          </a:p>
        </p:txBody>
      </p:sp>
      <p:sp>
        <p:nvSpPr>
          <p:cNvPr id="7" name="Slide Number Placeholder 6">
            <a:extLst>
              <a:ext uri="{FF2B5EF4-FFF2-40B4-BE49-F238E27FC236}">
                <a16:creationId xmlns:a16="http://schemas.microsoft.com/office/drawing/2014/main" id="{44C87995-8BDC-489C-B7DB-70DE3ECDAE66}"/>
              </a:ext>
            </a:extLst>
          </p:cNvPr>
          <p:cNvSpPr>
            <a:spLocks noGrp="1"/>
          </p:cNvSpPr>
          <p:nvPr>
            <p:ph type="sldNum" sz="quarter" idx="12"/>
          </p:nvPr>
        </p:nvSpPr>
        <p:spPr/>
        <p:txBody>
          <a:bodyPr lIns="0">
            <a:noAutofit/>
          </a:bodyPr>
          <a:lstStyle>
            <a:lvl1pPr>
              <a:defRPr>
                <a:solidFill>
                  <a:schemeClr val="tx1">
                    <a:lumMod val="60000"/>
                    <a:lumOff val="40000"/>
                  </a:schemeClr>
                </a:solidFill>
              </a:defRPr>
            </a:lvl1pPr>
          </a:lstStyle>
          <a:p>
            <a:fld id="{E313472D-BFB5-4CCD-ACA0-2399B44D45C6}" type="slidenum">
              <a:rPr lang="en-US" smtClean="0"/>
              <a:pPr/>
              <a:t>‹#›</a:t>
            </a:fld>
            <a:endParaRPr lang="en-US"/>
          </a:p>
        </p:txBody>
      </p:sp>
      <p:sp>
        <p:nvSpPr>
          <p:cNvPr id="10" name="Title 1">
            <a:extLst>
              <a:ext uri="{FF2B5EF4-FFF2-40B4-BE49-F238E27FC236}">
                <a16:creationId xmlns:a16="http://schemas.microsoft.com/office/drawing/2014/main" id="{141FBC0E-ECFA-4D4D-876C-44772543094B}"/>
              </a:ext>
            </a:extLst>
          </p:cNvPr>
          <p:cNvSpPr>
            <a:spLocks noGrp="1"/>
          </p:cNvSpPr>
          <p:nvPr>
            <p:ph type="title" hasCustomPrompt="1"/>
          </p:nvPr>
        </p:nvSpPr>
        <p:spPr>
          <a:xfrm>
            <a:off x="4319910" y="365626"/>
            <a:ext cx="4518462" cy="1621296"/>
          </a:xfrm>
        </p:spPr>
        <p:txBody>
          <a:bodyPr anchor="b">
            <a:noAutofit/>
          </a:bodyPr>
          <a:lstStyle>
            <a:lvl1pPr>
              <a:defRPr sz="3300"/>
            </a:lvl1pPr>
          </a:lstStyle>
          <a:p>
            <a:r>
              <a:rPr lang="en-US" dirty="0"/>
              <a:t>Click to edit Master title style, space for three lines</a:t>
            </a:r>
          </a:p>
        </p:txBody>
      </p:sp>
      <p:sp>
        <p:nvSpPr>
          <p:cNvPr id="11" name="Footer Placeholder 10">
            <a:extLst>
              <a:ext uri="{FF2B5EF4-FFF2-40B4-BE49-F238E27FC236}">
                <a16:creationId xmlns:a16="http://schemas.microsoft.com/office/drawing/2014/main" id="{836DA2B8-AAA9-40B4-87B7-D1C53E901F17}"/>
              </a:ext>
            </a:extLst>
          </p:cNvPr>
          <p:cNvSpPr>
            <a:spLocks noGrp="1"/>
          </p:cNvSpPr>
          <p:nvPr>
            <p:ph type="ftr" sz="quarter" idx="14"/>
          </p:nvPr>
        </p:nvSpPr>
        <p:spPr>
          <a:xfrm>
            <a:off x="4319910" y="5187695"/>
            <a:ext cx="3438342" cy="246411"/>
          </a:xfrm>
        </p:spPr>
        <p:txBody>
          <a:bodyPr/>
          <a:lstStyle/>
          <a:p>
            <a:endParaRPr lang="en-US" sz="600" dirty="0"/>
          </a:p>
        </p:txBody>
      </p:sp>
      <p:sp>
        <p:nvSpPr>
          <p:cNvPr id="9" name="Content Placeholder 2">
            <a:extLst>
              <a:ext uri="{FF2B5EF4-FFF2-40B4-BE49-F238E27FC236}">
                <a16:creationId xmlns:a16="http://schemas.microsoft.com/office/drawing/2014/main" id="{95384959-8A8F-4DFA-A155-D2FF9B0A013F}"/>
              </a:ext>
            </a:extLst>
          </p:cNvPr>
          <p:cNvSpPr>
            <a:spLocks noGrp="1"/>
          </p:cNvSpPr>
          <p:nvPr>
            <p:ph idx="15"/>
          </p:nvPr>
        </p:nvSpPr>
        <p:spPr>
          <a:xfrm>
            <a:off x="1" y="1"/>
            <a:ext cx="4069976" cy="5714999"/>
          </a:xfrm>
          <a:solidFill>
            <a:schemeClr val="accent6"/>
          </a:solidFill>
        </p:spPr>
        <p:txBody>
          <a:bodyPr lIns="548640" tIns="914400" rIns="640080" bIns="914400" anchor="ctr" anchorCtr="0">
            <a:noAutofit/>
          </a:bodyPr>
          <a:lstStyle>
            <a:lvl1pPr marL="129779" indent="-129779">
              <a:buClr>
                <a:schemeClr val="bg1"/>
              </a:buClr>
              <a:defRPr sz="1800">
                <a:solidFill>
                  <a:schemeClr val="bg1"/>
                </a:solidFill>
              </a:defRPr>
            </a:lvl1pPr>
            <a:lvl2pPr marL="385763" indent="-171450">
              <a:buClr>
                <a:schemeClr val="bg1"/>
              </a:buClr>
              <a:defRPr sz="1500">
                <a:solidFill>
                  <a:schemeClr val="bg1"/>
                </a:solidFill>
              </a:defRPr>
            </a:lvl2pPr>
            <a:lvl3pPr marL="556022" indent="-128588">
              <a:buClr>
                <a:schemeClr val="bg1"/>
              </a:buClr>
              <a:defRPr sz="1350">
                <a:solidFill>
                  <a:schemeClr val="bg1"/>
                </a:solidFill>
              </a:defRPr>
            </a:lvl3pPr>
            <a:lvl4pPr marL="771525" indent="-129779">
              <a:buClr>
                <a:schemeClr val="bg1"/>
              </a:buClr>
              <a:defRPr sz="1200">
                <a:solidFill>
                  <a:schemeClr val="bg1"/>
                </a:solidFill>
              </a:defRPr>
            </a:lvl4pPr>
            <a:lvl5pPr marL="941785" indent="-129779">
              <a:buClr>
                <a:schemeClr val="bg1"/>
              </a:buClr>
              <a:defRPr sz="1200">
                <a:solidFill>
                  <a:schemeClr val="bg1"/>
                </a:solidFill>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a:extLst>
              <a:ext uri="{FF2B5EF4-FFF2-40B4-BE49-F238E27FC236}">
                <a16:creationId xmlns:a16="http://schemas.microsoft.com/office/drawing/2014/main" id="{8997A648-0E30-4EE6-A38D-241499597B41}"/>
              </a:ext>
            </a:extLst>
          </p:cNvPr>
          <p:cNvSpPr txBox="1"/>
          <p:nvPr userDrawn="1"/>
        </p:nvSpPr>
        <p:spPr>
          <a:xfrm>
            <a:off x="4315549" y="5428976"/>
            <a:ext cx="1549639" cy="184666"/>
          </a:xfrm>
          <a:prstGeom prst="rect">
            <a:avLst/>
          </a:prstGeom>
          <a:noFill/>
        </p:spPr>
        <p:txBody>
          <a:bodyPr wrap="square" rtlCol="0" anchor="b">
            <a:spAutoFit/>
          </a:bodyPr>
          <a:lstStyle/>
          <a:p>
            <a:pPr marL="0" marR="0" algn="l">
              <a:spcBef>
                <a:spcPts val="0"/>
              </a:spcBef>
              <a:spcAft>
                <a:spcPts val="0"/>
              </a:spcAft>
            </a:pPr>
            <a:r>
              <a:rPr lang="en-US" sz="600" b="0" i="0" dirty="0">
                <a:solidFill>
                  <a:schemeClr val="tx1"/>
                </a:solidFill>
                <a:effectLst/>
                <a:latin typeface="Arial" panose="020B0604020202020204" pitchFamily="34" charset="0"/>
              </a:rPr>
              <a:t>© 2021 Nexben, Inc. All rights reserved.</a:t>
            </a:r>
          </a:p>
        </p:txBody>
      </p:sp>
    </p:spTree>
    <p:extLst>
      <p:ext uri="{BB962C8B-B14F-4D97-AF65-F5344CB8AC3E}">
        <p14:creationId xmlns:p14="http://schemas.microsoft.com/office/powerpoint/2010/main" val="1257420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Gray head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785746" y="1401279"/>
            <a:ext cx="6113141" cy="806662"/>
          </a:xfrm>
        </p:spPr>
        <p:txBody>
          <a:bodyPr lIns="45720" anchor="t">
            <a:normAutofit/>
          </a:bodyPr>
          <a:lstStyle>
            <a:lvl1pPr>
              <a:defRPr lang="en-US" sz="2800" b="1" i="0" kern="1200" dirty="0">
                <a:solidFill>
                  <a:schemeClr val="tx2"/>
                </a:solidFill>
                <a:latin typeface="Arial" panose="020B0604020202020204" pitchFamily="34" charset="0"/>
                <a:ea typeface="Arial" panose="020B0604020202020204" pitchFamily="34" charset="0"/>
                <a:cs typeface="Calibri Light" charset="0"/>
              </a:defRPr>
            </a:lvl1pPr>
          </a:lstStyle>
          <a:p>
            <a:r>
              <a:rPr lang="en-US" dirty="0"/>
              <a:t>Click to edit Master title style</a:t>
            </a:r>
          </a:p>
        </p:txBody>
      </p:sp>
      <p:sp>
        <p:nvSpPr>
          <p:cNvPr id="6" name="Slide Number Placeholder 6">
            <a:extLst>
              <a:ext uri="{FF2B5EF4-FFF2-40B4-BE49-F238E27FC236}">
                <a16:creationId xmlns:a16="http://schemas.microsoft.com/office/drawing/2014/main" id="{387BA5CE-51C0-8D4B-9C4E-080C28C3AA65}"/>
              </a:ext>
            </a:extLst>
          </p:cNvPr>
          <p:cNvSpPr>
            <a:spLocks noGrp="1"/>
          </p:cNvSpPr>
          <p:nvPr>
            <p:ph type="sldNum" sz="quarter" idx="10"/>
          </p:nvPr>
        </p:nvSpPr>
        <p:spPr/>
        <p:txBody>
          <a:bodyPr/>
          <a:lstStyle>
            <a:lvl1pPr>
              <a:defRPr smtClean="0">
                <a:solidFill>
                  <a:schemeClr val="tx1">
                    <a:lumMod val="75000"/>
                    <a:lumOff val="25000"/>
                  </a:schemeClr>
                </a:solidFill>
                <a:latin typeface="+mj-lt"/>
              </a:defRPr>
            </a:lvl1pPr>
          </a:lstStyle>
          <a:p>
            <a:pPr>
              <a:defRPr/>
            </a:pPr>
            <a:fld id="{77F3CFC6-E26A-BC44-998B-339BC07B05FE}" type="slidenum">
              <a:rPr lang="en-US" smtClean="0"/>
              <a:pPr>
                <a:defRPr/>
              </a:pPr>
              <a:t>‹#›</a:t>
            </a:fld>
            <a:endParaRPr lang="en-US" dirty="0"/>
          </a:p>
        </p:txBody>
      </p:sp>
      <p:sp>
        <p:nvSpPr>
          <p:cNvPr id="7" name="Footer Placeholder 6">
            <a:extLst>
              <a:ext uri="{FF2B5EF4-FFF2-40B4-BE49-F238E27FC236}">
                <a16:creationId xmlns:a16="http://schemas.microsoft.com/office/drawing/2014/main" id="{A3F04695-9916-BC4E-9EF8-4E6DC0B78CD1}"/>
              </a:ext>
            </a:extLst>
          </p:cNvPr>
          <p:cNvSpPr>
            <a:spLocks noGrp="1"/>
          </p:cNvSpPr>
          <p:nvPr>
            <p:ph type="ftr" sz="quarter" idx="11"/>
          </p:nvPr>
        </p:nvSpPr>
        <p:spPr/>
        <p:txBody>
          <a:bodyPr/>
          <a:lstStyle/>
          <a:p>
            <a:r>
              <a:rPr lang="en-US"/>
              <a:t>©Nexben. All Rights Reserved.</a:t>
            </a:r>
            <a:endParaRPr lang="en-US" dirty="0"/>
          </a:p>
        </p:txBody>
      </p:sp>
      <p:sp>
        <p:nvSpPr>
          <p:cNvPr id="11" name="Text Placeholder 10">
            <a:extLst>
              <a:ext uri="{FF2B5EF4-FFF2-40B4-BE49-F238E27FC236}">
                <a16:creationId xmlns:a16="http://schemas.microsoft.com/office/drawing/2014/main" id="{026B409D-894A-6143-A965-BDD6C93214E7}"/>
              </a:ext>
            </a:extLst>
          </p:cNvPr>
          <p:cNvSpPr>
            <a:spLocks noGrp="1"/>
          </p:cNvSpPr>
          <p:nvPr>
            <p:ph type="body" sz="quarter" idx="12"/>
          </p:nvPr>
        </p:nvSpPr>
        <p:spPr>
          <a:xfrm>
            <a:off x="785746" y="2393795"/>
            <a:ext cx="7804218" cy="243696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descr="Logo&#10;&#10;Description automatically generated">
            <a:extLst>
              <a:ext uri="{FF2B5EF4-FFF2-40B4-BE49-F238E27FC236}">
                <a16:creationId xmlns:a16="http://schemas.microsoft.com/office/drawing/2014/main" id="{23691B67-2329-4F6B-8645-47B310F20938}"/>
              </a:ext>
            </a:extLst>
          </p:cNvPr>
          <p:cNvPicPr>
            <a:picLocks noChangeAspect="1"/>
          </p:cNvPicPr>
          <p:nvPr userDrawn="1"/>
        </p:nvPicPr>
        <p:blipFill>
          <a:blip r:embed="rId2"/>
          <a:stretch>
            <a:fillRect/>
          </a:stretch>
        </p:blipFill>
        <p:spPr>
          <a:xfrm>
            <a:off x="7562693" y="310896"/>
            <a:ext cx="1143000" cy="475735"/>
          </a:xfrm>
          <a:prstGeom prst="rect">
            <a:avLst/>
          </a:prstGeom>
        </p:spPr>
      </p:pic>
      <p:sp>
        <p:nvSpPr>
          <p:cNvPr id="12" name="Rectangle 11">
            <a:extLst>
              <a:ext uri="{FF2B5EF4-FFF2-40B4-BE49-F238E27FC236}">
                <a16:creationId xmlns:a16="http://schemas.microsoft.com/office/drawing/2014/main" id="{5D51D0A2-F388-425F-B7E4-B900241F33C3}"/>
              </a:ext>
            </a:extLst>
          </p:cNvPr>
          <p:cNvSpPr/>
          <p:nvPr userDrawn="1"/>
        </p:nvSpPr>
        <p:spPr>
          <a:xfrm>
            <a:off x="7695644" y="5332888"/>
            <a:ext cx="1241444" cy="2182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2695065"/>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ntent with Caption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FF09E-B885-4C48-BD72-D1B09003DBA4}"/>
              </a:ext>
            </a:extLst>
          </p:cNvPr>
          <p:cNvSpPr>
            <a:spLocks noGrp="1"/>
          </p:cNvSpPr>
          <p:nvPr>
            <p:ph type="title" hasCustomPrompt="1"/>
          </p:nvPr>
        </p:nvSpPr>
        <p:spPr>
          <a:xfrm>
            <a:off x="282138" y="293844"/>
            <a:ext cx="4518462" cy="1648877"/>
          </a:xfrm>
        </p:spPr>
        <p:txBody>
          <a:bodyPr anchor="b">
            <a:noAutofit/>
          </a:bodyPr>
          <a:lstStyle>
            <a:lvl1pPr>
              <a:defRPr sz="3300"/>
            </a:lvl1pPr>
          </a:lstStyle>
          <a:p>
            <a:r>
              <a:rPr lang="en-US" dirty="0"/>
              <a:t>Click to edit Master title style, space for three lines</a:t>
            </a:r>
          </a:p>
        </p:txBody>
      </p:sp>
      <p:sp>
        <p:nvSpPr>
          <p:cNvPr id="3" name="Content Placeholder 2">
            <a:extLst>
              <a:ext uri="{FF2B5EF4-FFF2-40B4-BE49-F238E27FC236}">
                <a16:creationId xmlns:a16="http://schemas.microsoft.com/office/drawing/2014/main" id="{70698FEA-A65D-47CB-ABB1-0844C685FBFA}"/>
              </a:ext>
            </a:extLst>
          </p:cNvPr>
          <p:cNvSpPr>
            <a:spLocks noGrp="1"/>
          </p:cNvSpPr>
          <p:nvPr>
            <p:ph idx="1"/>
          </p:nvPr>
        </p:nvSpPr>
        <p:spPr>
          <a:xfrm>
            <a:off x="5074024" y="1"/>
            <a:ext cx="4069976" cy="5714999"/>
          </a:xfrm>
          <a:solidFill>
            <a:schemeClr val="accent2"/>
          </a:solidFill>
        </p:spPr>
        <p:txBody>
          <a:bodyPr lIns="548640" tIns="914400" rIns="640080" bIns="914400" anchor="ctr" anchorCtr="0">
            <a:noAutofit/>
          </a:bodyPr>
          <a:lstStyle>
            <a:lvl1pPr marL="129779" indent="-129779">
              <a:buClr>
                <a:schemeClr val="bg1"/>
              </a:buClr>
              <a:defRPr sz="1800">
                <a:solidFill>
                  <a:schemeClr val="bg1"/>
                </a:solidFill>
              </a:defRPr>
            </a:lvl1pPr>
            <a:lvl2pPr marL="385763" indent="-171450">
              <a:buClr>
                <a:schemeClr val="bg1"/>
              </a:buClr>
              <a:defRPr sz="1500">
                <a:solidFill>
                  <a:schemeClr val="bg1"/>
                </a:solidFill>
              </a:defRPr>
            </a:lvl2pPr>
            <a:lvl3pPr marL="556022" indent="-128588">
              <a:buClr>
                <a:schemeClr val="bg1"/>
              </a:buClr>
              <a:defRPr sz="1350">
                <a:solidFill>
                  <a:schemeClr val="bg1"/>
                </a:solidFill>
              </a:defRPr>
            </a:lvl3pPr>
            <a:lvl4pPr marL="771525" indent="-129779">
              <a:buClr>
                <a:schemeClr val="bg1"/>
              </a:buClr>
              <a:defRPr sz="1200">
                <a:solidFill>
                  <a:schemeClr val="bg1"/>
                </a:solidFill>
              </a:defRPr>
            </a:lvl4pPr>
            <a:lvl5pPr marL="941785" indent="-129779">
              <a:buClr>
                <a:schemeClr val="bg1"/>
              </a:buClr>
              <a:defRPr sz="1200">
                <a:solidFill>
                  <a:schemeClr val="bg1"/>
                </a:solidFill>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E30F1097-5A4E-4414-AD9D-7860BAE148FF}"/>
              </a:ext>
            </a:extLst>
          </p:cNvPr>
          <p:cNvSpPr>
            <a:spLocks noGrp="1"/>
          </p:cNvSpPr>
          <p:nvPr>
            <p:ph sz="half" idx="13"/>
          </p:nvPr>
        </p:nvSpPr>
        <p:spPr>
          <a:xfrm>
            <a:off x="282139" y="2070144"/>
            <a:ext cx="4518461" cy="3045768"/>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D18908E-C5CA-4EA7-8229-81A7F92341F3}"/>
              </a:ext>
            </a:extLst>
          </p:cNvPr>
          <p:cNvSpPr>
            <a:spLocks noGrp="1"/>
          </p:cNvSpPr>
          <p:nvPr>
            <p:ph type="dt" sz="half" idx="14"/>
          </p:nvPr>
        </p:nvSpPr>
        <p:spPr>
          <a:xfrm>
            <a:off x="3792676" y="5309371"/>
            <a:ext cx="659462" cy="304271"/>
          </a:xfrm>
        </p:spPr>
        <p:txBody>
          <a:bodyPr/>
          <a:lstStyle/>
          <a:p>
            <a:fld id="{0C735307-2A3D-4E99-B68C-40222C656894}" type="datetime1">
              <a:rPr lang="en-US" smtClean="0"/>
              <a:t>7/6/2021</a:t>
            </a:fld>
            <a:endParaRPr lang="en-US" sz="600"/>
          </a:p>
        </p:txBody>
      </p:sp>
      <p:sp>
        <p:nvSpPr>
          <p:cNvPr id="6" name="Footer Placeholder 5">
            <a:extLst>
              <a:ext uri="{FF2B5EF4-FFF2-40B4-BE49-F238E27FC236}">
                <a16:creationId xmlns:a16="http://schemas.microsoft.com/office/drawing/2014/main" id="{42C23564-E535-4330-8BF2-8A71F5963884}"/>
              </a:ext>
            </a:extLst>
          </p:cNvPr>
          <p:cNvSpPr>
            <a:spLocks noGrp="1"/>
          </p:cNvSpPr>
          <p:nvPr>
            <p:ph type="ftr" sz="quarter" idx="15"/>
          </p:nvPr>
        </p:nvSpPr>
        <p:spPr>
          <a:xfrm>
            <a:off x="1726786" y="5309520"/>
            <a:ext cx="3073814" cy="304271"/>
          </a:xfrm>
        </p:spPr>
        <p:txBody>
          <a:bodyPr/>
          <a:lstStyle/>
          <a:p>
            <a:endParaRPr lang="en-US" sz="600" dirty="0"/>
          </a:p>
        </p:txBody>
      </p:sp>
      <p:sp>
        <p:nvSpPr>
          <p:cNvPr id="8" name="Slide Number Placeholder 7">
            <a:extLst>
              <a:ext uri="{FF2B5EF4-FFF2-40B4-BE49-F238E27FC236}">
                <a16:creationId xmlns:a16="http://schemas.microsoft.com/office/drawing/2014/main" id="{4672AA3C-75D6-4876-9485-63810687FD63}"/>
              </a:ext>
            </a:extLst>
          </p:cNvPr>
          <p:cNvSpPr>
            <a:spLocks noGrp="1"/>
          </p:cNvSpPr>
          <p:nvPr>
            <p:ph type="sldNum" sz="quarter" idx="16"/>
          </p:nvPr>
        </p:nvSpPr>
        <p:spPr>
          <a:xfrm>
            <a:off x="4450011" y="5309371"/>
            <a:ext cx="350589" cy="105285"/>
          </a:xfrm>
        </p:spPr>
        <p:txBody>
          <a:bodyPr/>
          <a:lstStyle/>
          <a:p>
            <a:fld id="{E313472D-BFB5-4CCD-ACA0-2399B44D45C6}" type="slidenum">
              <a:rPr lang="en-US" smtClean="0"/>
              <a:pPr/>
              <a:t>‹#›</a:t>
            </a:fld>
            <a:endParaRPr lang="en-US" sz="600" dirty="0"/>
          </a:p>
        </p:txBody>
      </p:sp>
    </p:spTree>
    <p:extLst>
      <p:ext uri="{BB962C8B-B14F-4D97-AF65-F5344CB8AC3E}">
        <p14:creationId xmlns:p14="http://schemas.microsoft.com/office/powerpoint/2010/main" val="3898739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B73ED31-1BAF-47FC-968C-4E6FE17F0189}"/>
              </a:ext>
            </a:extLst>
          </p:cNvPr>
          <p:cNvSpPr>
            <a:spLocks noGrp="1"/>
          </p:cNvSpPr>
          <p:nvPr>
            <p:ph type="body" idx="1" hasCustomPrompt="1"/>
          </p:nvPr>
        </p:nvSpPr>
        <p:spPr>
          <a:xfrm>
            <a:off x="822583" y="1510911"/>
            <a:ext cx="3484959" cy="302527"/>
          </a:xfrm>
          <a:solidFill>
            <a:schemeClr val="accent1"/>
          </a:solidFill>
        </p:spPr>
        <p:txBody>
          <a:bodyPr lIns="182880" anchor="ctr">
            <a:noAutofit/>
          </a:bodyPr>
          <a:lstStyle>
            <a:lvl1pPr marL="0" indent="0" algn="l">
              <a:buNone/>
              <a:defRPr lang="en-US" sz="1050" b="1" kern="1200" cap="none" spc="0" baseline="0" dirty="0">
                <a:solidFill>
                  <a:schemeClr val="bg1"/>
                </a:solidFill>
                <a:latin typeface="+mj-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ctr" defTabSz="685800" rtl="0" eaLnBrk="1" latinLnBrk="0" hangingPunct="1">
              <a:lnSpc>
                <a:spcPct val="90000"/>
              </a:lnSpc>
              <a:spcBef>
                <a:spcPts val="0"/>
              </a:spcBef>
              <a:buClr>
                <a:schemeClr val="accent1"/>
              </a:buClr>
              <a:buSzPct val="100000"/>
              <a:buFont typeface="Arial" panose="020B0604020202020204" pitchFamily="34" charset="0"/>
              <a:buNone/>
            </a:pPr>
            <a:r>
              <a:rPr lang="en-US" dirty="0"/>
              <a:t>Click to edit master text styles</a:t>
            </a:r>
          </a:p>
        </p:txBody>
      </p:sp>
      <p:sp>
        <p:nvSpPr>
          <p:cNvPr id="4" name="Content Placeholder 3">
            <a:extLst>
              <a:ext uri="{FF2B5EF4-FFF2-40B4-BE49-F238E27FC236}">
                <a16:creationId xmlns:a16="http://schemas.microsoft.com/office/drawing/2014/main" id="{F0FE7603-0F02-472A-8E23-9572C7F2390F}"/>
              </a:ext>
            </a:extLst>
          </p:cNvPr>
          <p:cNvSpPr>
            <a:spLocks noGrp="1"/>
          </p:cNvSpPr>
          <p:nvPr>
            <p:ph sz="half" idx="2"/>
          </p:nvPr>
        </p:nvSpPr>
        <p:spPr>
          <a:xfrm>
            <a:off x="822583" y="1973761"/>
            <a:ext cx="3484959" cy="2832913"/>
          </a:xfrm>
        </p:spPr>
        <p:txBody>
          <a:bodyPr>
            <a:noAutofit/>
          </a:bodyPr>
          <a:lstStyle>
            <a:lvl1pPr>
              <a:defRPr sz="1500"/>
            </a:lvl1pPr>
            <a:lvl2pPr>
              <a:defRPr sz="1350"/>
            </a:lvl2pPr>
            <a:lvl3pPr>
              <a:defRPr sz="120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68ED72A-F8E8-4EA4-BDD3-A21E1431FECF}"/>
              </a:ext>
            </a:extLst>
          </p:cNvPr>
          <p:cNvSpPr>
            <a:spLocks noGrp="1"/>
          </p:cNvSpPr>
          <p:nvPr>
            <p:ph type="body" sz="quarter" idx="3" hasCustomPrompt="1"/>
          </p:nvPr>
        </p:nvSpPr>
        <p:spPr>
          <a:xfrm>
            <a:off x="4821891" y="1510911"/>
            <a:ext cx="3502122" cy="302527"/>
          </a:xfrm>
          <a:solidFill>
            <a:schemeClr val="accent2"/>
          </a:solidFill>
        </p:spPr>
        <p:txBody>
          <a:bodyPr lIns="182880" anchor="ctr">
            <a:noAutofit/>
          </a:bodyPr>
          <a:lstStyle>
            <a:lvl1pPr marL="0" indent="0" algn="l">
              <a:buNone/>
              <a:defRPr lang="en-US" sz="1050" b="1" kern="1200" cap="none" spc="0" baseline="0" dirty="0">
                <a:solidFill>
                  <a:schemeClr val="bg1"/>
                </a:solidFill>
                <a:latin typeface="+mj-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ctr" defTabSz="685800" rtl="0" eaLnBrk="1" latinLnBrk="0" hangingPunct="1">
              <a:lnSpc>
                <a:spcPct val="90000"/>
              </a:lnSpc>
              <a:spcBef>
                <a:spcPts val="0"/>
              </a:spcBef>
              <a:buClr>
                <a:schemeClr val="accent1"/>
              </a:buClr>
              <a:buSzPct val="100000"/>
              <a:buFont typeface="Arial" panose="020B0604020202020204" pitchFamily="34" charset="0"/>
              <a:buNone/>
            </a:pPr>
            <a:r>
              <a:rPr lang="en-US" dirty="0"/>
              <a:t>Click to edit master text styles</a:t>
            </a:r>
          </a:p>
        </p:txBody>
      </p:sp>
      <p:sp>
        <p:nvSpPr>
          <p:cNvPr id="6" name="Content Placeholder 5">
            <a:extLst>
              <a:ext uri="{FF2B5EF4-FFF2-40B4-BE49-F238E27FC236}">
                <a16:creationId xmlns:a16="http://schemas.microsoft.com/office/drawing/2014/main" id="{AF13720E-CDC6-4375-B473-CA03DD27ADD8}"/>
              </a:ext>
            </a:extLst>
          </p:cNvPr>
          <p:cNvSpPr>
            <a:spLocks noGrp="1"/>
          </p:cNvSpPr>
          <p:nvPr>
            <p:ph sz="quarter" idx="4"/>
          </p:nvPr>
        </p:nvSpPr>
        <p:spPr>
          <a:xfrm>
            <a:off x="4821891" y="1973761"/>
            <a:ext cx="3502122" cy="2832913"/>
          </a:xfrm>
        </p:spPr>
        <p:txBody>
          <a:bodyPr>
            <a:noAutofit/>
          </a:bodyPr>
          <a:lstStyle>
            <a:lvl1pPr>
              <a:defRPr sz="1500"/>
            </a:lvl1pPr>
            <a:lvl2pPr>
              <a:defRPr sz="1350"/>
            </a:lvl2pPr>
            <a:lvl3pPr>
              <a:defRPr sz="12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04EA11E9-655A-44A5-8DE1-41D88E44ACCE}"/>
              </a:ext>
            </a:extLst>
          </p:cNvPr>
          <p:cNvCxnSpPr>
            <a:cxnSpLocks/>
          </p:cNvCxnSpPr>
          <p:nvPr userDrawn="1"/>
        </p:nvCxnSpPr>
        <p:spPr>
          <a:xfrm>
            <a:off x="4572000" y="1499845"/>
            <a:ext cx="0" cy="3284742"/>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3921274-9BFD-4EDC-9392-D194881ACB1A}"/>
              </a:ext>
            </a:extLst>
          </p:cNvPr>
          <p:cNvSpPr>
            <a:spLocks noGrp="1"/>
          </p:cNvSpPr>
          <p:nvPr>
            <p:ph type="title"/>
          </p:nvPr>
        </p:nvSpPr>
        <p:spPr/>
        <p:txBody>
          <a:bodyPr/>
          <a:lstStyle>
            <a:lvl1pPr algn="ctr">
              <a:defRPr/>
            </a:lvl1pPr>
          </a:lstStyle>
          <a:p>
            <a:r>
              <a:rPr lang="en-US" dirty="0"/>
              <a:t>Click to edit Master title style</a:t>
            </a:r>
          </a:p>
        </p:txBody>
      </p:sp>
      <p:sp>
        <p:nvSpPr>
          <p:cNvPr id="13" name="Date Placeholder 12">
            <a:extLst>
              <a:ext uri="{FF2B5EF4-FFF2-40B4-BE49-F238E27FC236}">
                <a16:creationId xmlns:a16="http://schemas.microsoft.com/office/drawing/2014/main" id="{7E8A3630-9B8E-4E82-958C-EA537C6554E0}"/>
              </a:ext>
            </a:extLst>
          </p:cNvPr>
          <p:cNvSpPr>
            <a:spLocks noGrp="1"/>
          </p:cNvSpPr>
          <p:nvPr>
            <p:ph type="dt" sz="half" idx="10"/>
          </p:nvPr>
        </p:nvSpPr>
        <p:spPr/>
        <p:txBody>
          <a:bodyPr/>
          <a:lstStyle/>
          <a:p>
            <a:fld id="{E8BC502E-EA5E-4C45-B3A5-04DE8C4A77ED}" type="datetime1">
              <a:rPr lang="en-US" smtClean="0"/>
              <a:t>7/6/2021</a:t>
            </a:fld>
            <a:endParaRPr lang="en-US" sz="600"/>
          </a:p>
        </p:txBody>
      </p:sp>
      <p:sp>
        <p:nvSpPr>
          <p:cNvPr id="14" name="Footer Placeholder 13">
            <a:extLst>
              <a:ext uri="{FF2B5EF4-FFF2-40B4-BE49-F238E27FC236}">
                <a16:creationId xmlns:a16="http://schemas.microsoft.com/office/drawing/2014/main" id="{151967F6-0254-4A7F-8B9B-0B88481426E0}"/>
              </a:ext>
            </a:extLst>
          </p:cNvPr>
          <p:cNvSpPr>
            <a:spLocks noGrp="1"/>
          </p:cNvSpPr>
          <p:nvPr>
            <p:ph type="ftr" sz="quarter" idx="11"/>
          </p:nvPr>
        </p:nvSpPr>
        <p:spPr/>
        <p:txBody>
          <a:bodyPr/>
          <a:lstStyle/>
          <a:p>
            <a:endParaRPr lang="en-US" sz="600" dirty="0"/>
          </a:p>
        </p:txBody>
      </p:sp>
      <p:sp>
        <p:nvSpPr>
          <p:cNvPr id="16" name="Slide Number Placeholder 15">
            <a:extLst>
              <a:ext uri="{FF2B5EF4-FFF2-40B4-BE49-F238E27FC236}">
                <a16:creationId xmlns:a16="http://schemas.microsoft.com/office/drawing/2014/main" id="{92ACE692-05DD-4D9C-AA6D-F23B50AFC86B}"/>
              </a:ext>
            </a:extLst>
          </p:cNvPr>
          <p:cNvSpPr>
            <a:spLocks noGrp="1"/>
          </p:cNvSpPr>
          <p:nvPr>
            <p:ph type="sldNum" sz="quarter" idx="12"/>
          </p:nvPr>
        </p:nvSpPr>
        <p:spPr/>
        <p:txBody>
          <a:bodyPr/>
          <a:lstStyle/>
          <a:p>
            <a:fld id="{E313472D-BFB5-4CCD-ACA0-2399B44D45C6}" type="slidenum">
              <a:rPr lang="en-US" smtClean="0"/>
              <a:pPr/>
              <a:t>‹#›</a:t>
            </a:fld>
            <a:endParaRPr lang="en-US" sz="600" dirty="0"/>
          </a:p>
        </p:txBody>
      </p:sp>
    </p:spTree>
    <p:extLst>
      <p:ext uri="{BB962C8B-B14F-4D97-AF65-F5344CB8AC3E}">
        <p14:creationId xmlns:p14="http://schemas.microsoft.com/office/powerpoint/2010/main" val="9533409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ture with Caption">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41F0F60-DDE6-45E7-AD3C-A41DB91ECE09}"/>
              </a:ext>
            </a:extLst>
          </p:cNvPr>
          <p:cNvSpPr>
            <a:spLocks noGrp="1"/>
          </p:cNvSpPr>
          <p:nvPr>
            <p:ph sz="quarter" idx="13"/>
          </p:nvPr>
        </p:nvSpPr>
        <p:spPr>
          <a:xfrm>
            <a:off x="0" y="0"/>
            <a:ext cx="9144000" cy="5715000"/>
          </a:xfrm>
        </p:spPr>
        <p:txBody>
          <a:bodyPr/>
          <a:lstStyle/>
          <a:p>
            <a:pPr lvl="0"/>
            <a:endParaRPr lang="en-US" dirty="0"/>
          </a:p>
        </p:txBody>
      </p:sp>
      <p:sp>
        <p:nvSpPr>
          <p:cNvPr id="8" name="Title 1">
            <a:extLst>
              <a:ext uri="{FF2B5EF4-FFF2-40B4-BE49-F238E27FC236}">
                <a16:creationId xmlns:a16="http://schemas.microsoft.com/office/drawing/2014/main" id="{219162B8-4BA3-423C-AB85-F739DB56468F}"/>
              </a:ext>
            </a:extLst>
          </p:cNvPr>
          <p:cNvSpPr>
            <a:spLocks noGrp="1"/>
          </p:cNvSpPr>
          <p:nvPr>
            <p:ph type="title" hasCustomPrompt="1"/>
          </p:nvPr>
        </p:nvSpPr>
        <p:spPr>
          <a:xfrm>
            <a:off x="430029" y="1984039"/>
            <a:ext cx="3855637" cy="1426953"/>
          </a:xfrm>
          <a:noFill/>
        </p:spPr>
        <p:txBody>
          <a:bodyPr lIns="365760" tIns="365760" rIns="365760" bIns="365760" anchor="ctr">
            <a:noAutofit/>
          </a:bodyPr>
          <a:lstStyle>
            <a:lvl1pPr algn="l">
              <a:defRPr sz="3300"/>
            </a:lvl1pPr>
          </a:lstStyle>
          <a:p>
            <a:r>
              <a:rPr lang="en-US" dirty="0"/>
              <a:t>Quote or Callout</a:t>
            </a:r>
          </a:p>
        </p:txBody>
      </p:sp>
      <p:sp>
        <p:nvSpPr>
          <p:cNvPr id="2" name="Date Placeholder 1">
            <a:extLst>
              <a:ext uri="{FF2B5EF4-FFF2-40B4-BE49-F238E27FC236}">
                <a16:creationId xmlns:a16="http://schemas.microsoft.com/office/drawing/2014/main" id="{ADC3974A-7AD6-41F6-89F7-6D8A04FA28A8}"/>
              </a:ext>
            </a:extLst>
          </p:cNvPr>
          <p:cNvSpPr>
            <a:spLocks noGrp="1"/>
          </p:cNvSpPr>
          <p:nvPr>
            <p:ph type="dt" sz="half" idx="10"/>
          </p:nvPr>
        </p:nvSpPr>
        <p:spPr/>
        <p:txBody>
          <a:bodyPr/>
          <a:lstStyle/>
          <a:p>
            <a:fld id="{A5375923-DABC-4ACA-95C5-9D9C501661DA}" type="datetime1">
              <a:rPr lang="en-US" smtClean="0"/>
              <a:t>7/6/2021</a:t>
            </a:fld>
            <a:endParaRPr lang="en-US" sz="600"/>
          </a:p>
        </p:txBody>
      </p:sp>
      <p:sp>
        <p:nvSpPr>
          <p:cNvPr id="9" name="Footer Placeholder 8">
            <a:extLst>
              <a:ext uri="{FF2B5EF4-FFF2-40B4-BE49-F238E27FC236}">
                <a16:creationId xmlns:a16="http://schemas.microsoft.com/office/drawing/2014/main" id="{F86DA5BC-74B5-4784-A601-29A5F3ED6DD2}"/>
              </a:ext>
            </a:extLst>
          </p:cNvPr>
          <p:cNvSpPr>
            <a:spLocks noGrp="1"/>
          </p:cNvSpPr>
          <p:nvPr>
            <p:ph type="ftr" sz="quarter" idx="11"/>
          </p:nvPr>
        </p:nvSpPr>
        <p:spPr/>
        <p:txBody>
          <a:bodyPr/>
          <a:lstStyle/>
          <a:p>
            <a:endParaRPr lang="en-US" sz="600" dirty="0"/>
          </a:p>
        </p:txBody>
      </p:sp>
      <p:sp>
        <p:nvSpPr>
          <p:cNvPr id="10" name="Slide Number Placeholder 9">
            <a:extLst>
              <a:ext uri="{FF2B5EF4-FFF2-40B4-BE49-F238E27FC236}">
                <a16:creationId xmlns:a16="http://schemas.microsoft.com/office/drawing/2014/main" id="{706CE953-0778-4E2E-A43C-A9C14DA58E7E}"/>
              </a:ext>
            </a:extLst>
          </p:cNvPr>
          <p:cNvSpPr>
            <a:spLocks noGrp="1"/>
          </p:cNvSpPr>
          <p:nvPr>
            <p:ph type="sldNum" sz="quarter" idx="12"/>
          </p:nvPr>
        </p:nvSpPr>
        <p:spPr/>
        <p:txBody>
          <a:bodyPr/>
          <a:lstStyle/>
          <a:p>
            <a:fld id="{E313472D-BFB5-4CCD-ACA0-2399B44D45C6}" type="slidenum">
              <a:rPr lang="en-US" smtClean="0"/>
              <a:pPr/>
              <a:t>‹#›</a:t>
            </a:fld>
            <a:endParaRPr lang="en-US" sz="600" dirty="0"/>
          </a:p>
        </p:txBody>
      </p:sp>
      <p:sp>
        <p:nvSpPr>
          <p:cNvPr id="11" name="TextBox 10">
            <a:extLst>
              <a:ext uri="{FF2B5EF4-FFF2-40B4-BE49-F238E27FC236}">
                <a16:creationId xmlns:a16="http://schemas.microsoft.com/office/drawing/2014/main" id="{DCD0581B-EAD1-43A8-8BC2-819F63BC597B}"/>
              </a:ext>
            </a:extLst>
          </p:cNvPr>
          <p:cNvSpPr txBox="1"/>
          <p:nvPr userDrawn="1"/>
        </p:nvSpPr>
        <p:spPr>
          <a:xfrm>
            <a:off x="9232491" y="2093452"/>
            <a:ext cx="1010264" cy="669414"/>
          </a:xfrm>
          <a:prstGeom prst="rect">
            <a:avLst/>
          </a:prstGeom>
          <a:noFill/>
        </p:spPr>
        <p:txBody>
          <a:bodyPr wrap="square" rtlCol="0">
            <a:spAutoFit/>
          </a:bodyPr>
          <a:lstStyle/>
          <a:p>
            <a:pPr algn="l"/>
            <a:r>
              <a:rPr lang="en-US" sz="750" dirty="0">
                <a:solidFill>
                  <a:schemeClr val="tx2"/>
                </a:solidFill>
              </a:rPr>
              <a:t>You can use the large placeholder box for a picture, or fill it with a color for a solid background.</a:t>
            </a:r>
          </a:p>
        </p:txBody>
      </p:sp>
    </p:spTree>
    <p:extLst>
      <p:ext uri="{BB962C8B-B14F-4D97-AF65-F5344CB8AC3E}">
        <p14:creationId xmlns:p14="http://schemas.microsoft.com/office/powerpoint/2010/main" val="4759231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Column 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B73ED31-1BAF-47FC-968C-4E6FE17F0189}"/>
              </a:ext>
            </a:extLst>
          </p:cNvPr>
          <p:cNvSpPr>
            <a:spLocks noGrp="1"/>
          </p:cNvSpPr>
          <p:nvPr>
            <p:ph type="body" idx="1" hasCustomPrompt="1"/>
          </p:nvPr>
        </p:nvSpPr>
        <p:spPr>
          <a:xfrm>
            <a:off x="503241" y="1496011"/>
            <a:ext cx="2543536" cy="302527"/>
          </a:xfrm>
          <a:solidFill>
            <a:schemeClr val="accent2"/>
          </a:solidFill>
        </p:spPr>
        <p:txBody>
          <a:bodyPr lIns="182880" anchor="ctr">
            <a:noAutofit/>
          </a:bodyPr>
          <a:lstStyle>
            <a:lvl1pPr marL="0" indent="0" algn="ctr">
              <a:lnSpc>
                <a:spcPct val="90000"/>
              </a:lnSpc>
              <a:spcBef>
                <a:spcPts val="0"/>
              </a:spcBef>
              <a:buNone/>
              <a:defRPr sz="1050" b="1" cap="none" spc="0" baseline="0">
                <a:solidFill>
                  <a:schemeClr val="bg1"/>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0FE7603-0F02-472A-8E23-9572C7F2390F}"/>
              </a:ext>
            </a:extLst>
          </p:cNvPr>
          <p:cNvSpPr>
            <a:spLocks noGrp="1"/>
          </p:cNvSpPr>
          <p:nvPr>
            <p:ph sz="half" idx="2"/>
          </p:nvPr>
        </p:nvSpPr>
        <p:spPr>
          <a:xfrm>
            <a:off x="503241" y="1798538"/>
            <a:ext cx="2543536" cy="2824055"/>
          </a:xfrm>
          <a:solidFill>
            <a:schemeClr val="bg1">
              <a:lumMod val="95000"/>
            </a:schemeClr>
          </a:solidFill>
          <a:ln>
            <a:noFill/>
          </a:ln>
        </p:spPr>
        <p:txBody>
          <a:bodyPr lIns="182880" tIns="182880" rIns="182880" bIns="182880">
            <a:noAutofit/>
          </a:bodyPr>
          <a:lstStyle>
            <a:lvl1pPr marL="86916" indent="-86916">
              <a:defRPr sz="1200"/>
            </a:lvl1pPr>
            <a:lvl2pPr marL="258366" indent="-128588">
              <a:defRPr sz="1050"/>
            </a:lvl2pPr>
            <a:lvl3pPr marL="384572" indent="-83344">
              <a:defRPr sz="900"/>
            </a:lvl3pPr>
            <a:lvl4pPr marL="514350" indent="-88106">
              <a:defRPr sz="825"/>
            </a:lvl4pPr>
            <a:lvl5pPr marL="644129" indent="-86916">
              <a:defRPr sz="8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68ED72A-F8E8-4EA4-BDD3-A21E1431FECF}"/>
              </a:ext>
            </a:extLst>
          </p:cNvPr>
          <p:cNvSpPr>
            <a:spLocks noGrp="1"/>
          </p:cNvSpPr>
          <p:nvPr>
            <p:ph type="body" sz="quarter" idx="3" hasCustomPrompt="1"/>
          </p:nvPr>
        </p:nvSpPr>
        <p:spPr>
          <a:xfrm>
            <a:off x="3297428" y="1496011"/>
            <a:ext cx="2556062" cy="302527"/>
          </a:xfrm>
          <a:solidFill>
            <a:schemeClr val="accent4"/>
          </a:solidFill>
        </p:spPr>
        <p:txBody>
          <a:bodyPr lIns="182880" anchor="ctr">
            <a:noAutofit/>
          </a:bodyPr>
          <a:lstStyle>
            <a:lvl1pPr marL="0" indent="0" algn="ctr">
              <a:lnSpc>
                <a:spcPct val="90000"/>
              </a:lnSpc>
              <a:spcBef>
                <a:spcPts val="0"/>
              </a:spcBef>
              <a:buNone/>
              <a:defRPr sz="1050" b="1" cap="none" spc="0" baseline="0">
                <a:solidFill>
                  <a:schemeClr val="bg1"/>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1" name="Text Placeholder 4">
            <a:extLst>
              <a:ext uri="{FF2B5EF4-FFF2-40B4-BE49-F238E27FC236}">
                <a16:creationId xmlns:a16="http://schemas.microsoft.com/office/drawing/2014/main" id="{6D1C2BBA-E13B-4CF0-903C-2277124182A9}"/>
              </a:ext>
            </a:extLst>
          </p:cNvPr>
          <p:cNvSpPr>
            <a:spLocks noGrp="1"/>
          </p:cNvSpPr>
          <p:nvPr>
            <p:ph type="body" sz="quarter" idx="13" hasCustomPrompt="1"/>
          </p:nvPr>
        </p:nvSpPr>
        <p:spPr>
          <a:xfrm>
            <a:off x="6091616" y="1505944"/>
            <a:ext cx="2556062" cy="302527"/>
          </a:xfrm>
          <a:solidFill>
            <a:schemeClr val="accent5"/>
          </a:solidFill>
        </p:spPr>
        <p:txBody>
          <a:bodyPr lIns="182880" anchor="ctr">
            <a:noAutofit/>
          </a:bodyPr>
          <a:lstStyle>
            <a:lvl1pPr marL="0" indent="0" algn="ctr">
              <a:buNone/>
              <a:defRPr lang="en-US" sz="1050" b="1" kern="1200" cap="none" spc="0" baseline="0" dirty="0">
                <a:solidFill>
                  <a:schemeClr val="bg1"/>
                </a:solidFill>
                <a:latin typeface="+mj-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4" name="Content Placeholder 3">
            <a:extLst>
              <a:ext uri="{FF2B5EF4-FFF2-40B4-BE49-F238E27FC236}">
                <a16:creationId xmlns:a16="http://schemas.microsoft.com/office/drawing/2014/main" id="{726AED03-4257-4AEC-9B08-40E28E896644}"/>
              </a:ext>
            </a:extLst>
          </p:cNvPr>
          <p:cNvSpPr>
            <a:spLocks noGrp="1"/>
          </p:cNvSpPr>
          <p:nvPr>
            <p:ph sz="half" idx="14"/>
          </p:nvPr>
        </p:nvSpPr>
        <p:spPr>
          <a:xfrm>
            <a:off x="3303690" y="1798538"/>
            <a:ext cx="2543536" cy="2824055"/>
          </a:xfrm>
          <a:solidFill>
            <a:schemeClr val="bg1">
              <a:lumMod val="95000"/>
            </a:schemeClr>
          </a:solidFill>
          <a:ln>
            <a:noFill/>
          </a:ln>
        </p:spPr>
        <p:txBody>
          <a:bodyPr lIns="182880" tIns="182880" rIns="182880" bIns="182880">
            <a:noAutofit/>
          </a:bodyPr>
          <a:lstStyle>
            <a:lvl1pPr marL="86916" indent="-86916">
              <a:defRPr sz="1200"/>
            </a:lvl1pPr>
            <a:lvl2pPr marL="258366" indent="-128588">
              <a:defRPr sz="1050"/>
            </a:lvl2pPr>
            <a:lvl3pPr marL="384572" indent="-83344">
              <a:defRPr sz="900"/>
            </a:lvl3pPr>
            <a:lvl4pPr marL="514350" indent="-88106">
              <a:defRPr sz="825"/>
            </a:lvl4pPr>
            <a:lvl5pPr marL="644129" indent="-86916">
              <a:defRPr sz="8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3">
            <a:extLst>
              <a:ext uri="{FF2B5EF4-FFF2-40B4-BE49-F238E27FC236}">
                <a16:creationId xmlns:a16="http://schemas.microsoft.com/office/drawing/2014/main" id="{2136991B-01C5-437F-8191-3BAA80237B93}"/>
              </a:ext>
            </a:extLst>
          </p:cNvPr>
          <p:cNvSpPr>
            <a:spLocks noGrp="1"/>
          </p:cNvSpPr>
          <p:nvPr>
            <p:ph sz="half" idx="15"/>
          </p:nvPr>
        </p:nvSpPr>
        <p:spPr>
          <a:xfrm>
            <a:off x="6096585" y="1808471"/>
            <a:ext cx="2543536" cy="2824055"/>
          </a:xfrm>
          <a:solidFill>
            <a:schemeClr val="bg1">
              <a:lumMod val="95000"/>
            </a:schemeClr>
          </a:solidFill>
          <a:ln>
            <a:noFill/>
          </a:ln>
        </p:spPr>
        <p:txBody>
          <a:bodyPr lIns="182880" tIns="182880" rIns="182880" bIns="182880">
            <a:noAutofit/>
          </a:bodyPr>
          <a:lstStyle>
            <a:lvl1pPr marL="86916" indent="-86916">
              <a:defRPr sz="1200"/>
            </a:lvl1pPr>
            <a:lvl2pPr marL="258366" indent="-128588">
              <a:defRPr sz="1050"/>
            </a:lvl2pPr>
            <a:lvl3pPr marL="384572" indent="-83344">
              <a:defRPr sz="900"/>
            </a:lvl3pPr>
            <a:lvl4pPr marL="514350" indent="-88106">
              <a:defRPr sz="825"/>
            </a:lvl4pPr>
            <a:lvl5pPr marL="644129" indent="-86916">
              <a:defRPr sz="8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7398C57B-4E86-455F-8BED-9C11B009A95B}"/>
              </a:ext>
            </a:extLst>
          </p:cNvPr>
          <p:cNvSpPr>
            <a:spLocks noGrp="1"/>
          </p:cNvSpPr>
          <p:nvPr>
            <p:ph type="title"/>
          </p:nvPr>
        </p:nvSpPr>
        <p:spPr/>
        <p:txBody>
          <a:bodyPr/>
          <a:lstStyle>
            <a:lvl1pPr algn="ctr">
              <a:defRPr/>
            </a:lvl1pPr>
          </a:lstStyle>
          <a:p>
            <a:r>
              <a:rPr lang="en-US" dirty="0"/>
              <a:t>Click to edit Master title style</a:t>
            </a:r>
          </a:p>
        </p:txBody>
      </p:sp>
      <p:sp>
        <p:nvSpPr>
          <p:cNvPr id="12" name="Date Placeholder 11">
            <a:extLst>
              <a:ext uri="{FF2B5EF4-FFF2-40B4-BE49-F238E27FC236}">
                <a16:creationId xmlns:a16="http://schemas.microsoft.com/office/drawing/2014/main" id="{0713F8F2-B3A9-428D-BC2E-B4DCFF627232}"/>
              </a:ext>
            </a:extLst>
          </p:cNvPr>
          <p:cNvSpPr>
            <a:spLocks noGrp="1"/>
          </p:cNvSpPr>
          <p:nvPr>
            <p:ph type="dt" sz="half" idx="16"/>
          </p:nvPr>
        </p:nvSpPr>
        <p:spPr/>
        <p:txBody>
          <a:bodyPr/>
          <a:lstStyle/>
          <a:p>
            <a:fld id="{2B8EE277-CDC6-48B1-A5E4-B3D10ED5012A}" type="datetime1">
              <a:rPr lang="en-US" smtClean="0"/>
              <a:t>7/6/2021</a:t>
            </a:fld>
            <a:endParaRPr lang="en-US" sz="600"/>
          </a:p>
        </p:txBody>
      </p:sp>
      <p:sp>
        <p:nvSpPr>
          <p:cNvPr id="17" name="Footer Placeholder 16">
            <a:extLst>
              <a:ext uri="{FF2B5EF4-FFF2-40B4-BE49-F238E27FC236}">
                <a16:creationId xmlns:a16="http://schemas.microsoft.com/office/drawing/2014/main" id="{C46F6BF9-C5DA-4E3B-95D5-C2562F9B2BAD}"/>
              </a:ext>
            </a:extLst>
          </p:cNvPr>
          <p:cNvSpPr>
            <a:spLocks noGrp="1"/>
          </p:cNvSpPr>
          <p:nvPr>
            <p:ph type="ftr" sz="quarter" idx="17"/>
          </p:nvPr>
        </p:nvSpPr>
        <p:spPr/>
        <p:txBody>
          <a:bodyPr/>
          <a:lstStyle/>
          <a:p>
            <a:endParaRPr lang="en-US" sz="600" dirty="0"/>
          </a:p>
        </p:txBody>
      </p:sp>
      <p:sp>
        <p:nvSpPr>
          <p:cNvPr id="18" name="Slide Number Placeholder 17">
            <a:extLst>
              <a:ext uri="{FF2B5EF4-FFF2-40B4-BE49-F238E27FC236}">
                <a16:creationId xmlns:a16="http://schemas.microsoft.com/office/drawing/2014/main" id="{A87EEC25-C99B-443B-8FCF-505506626190}"/>
              </a:ext>
            </a:extLst>
          </p:cNvPr>
          <p:cNvSpPr>
            <a:spLocks noGrp="1"/>
          </p:cNvSpPr>
          <p:nvPr>
            <p:ph type="sldNum" sz="quarter" idx="18"/>
          </p:nvPr>
        </p:nvSpPr>
        <p:spPr/>
        <p:txBody>
          <a:bodyPr/>
          <a:lstStyle/>
          <a:p>
            <a:fld id="{E313472D-BFB5-4CCD-ACA0-2399B44D45C6}" type="slidenum">
              <a:rPr lang="en-US" smtClean="0"/>
              <a:pPr/>
              <a:t>‹#›</a:t>
            </a:fld>
            <a:endParaRPr lang="en-US" sz="600" dirty="0"/>
          </a:p>
        </p:txBody>
      </p:sp>
    </p:spTree>
    <p:extLst>
      <p:ext uri="{BB962C8B-B14F-4D97-AF65-F5344CB8AC3E}">
        <p14:creationId xmlns:p14="http://schemas.microsoft.com/office/powerpoint/2010/main" val="21479750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Section Header 5">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EEABCC4-7C0A-4244-A973-D6B63265031C}"/>
              </a:ext>
            </a:extLst>
          </p:cNvPr>
          <p:cNvSpPr/>
          <p:nvPr userDrawn="1"/>
        </p:nvSpPr>
        <p:spPr>
          <a:xfrm>
            <a:off x="282140" y="320261"/>
            <a:ext cx="8595989" cy="486189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184"/>
          </a:p>
        </p:txBody>
      </p:sp>
      <p:sp>
        <p:nvSpPr>
          <p:cNvPr id="5" name="Content Placeholder 4">
            <a:extLst>
              <a:ext uri="{FF2B5EF4-FFF2-40B4-BE49-F238E27FC236}">
                <a16:creationId xmlns:a16="http://schemas.microsoft.com/office/drawing/2014/main" id="{1D69DF38-8D04-4C9F-9C09-0C54DED34580}"/>
              </a:ext>
            </a:extLst>
          </p:cNvPr>
          <p:cNvSpPr>
            <a:spLocks noGrp="1"/>
          </p:cNvSpPr>
          <p:nvPr>
            <p:ph sz="quarter" idx="14" hasCustomPrompt="1"/>
          </p:nvPr>
        </p:nvSpPr>
        <p:spPr>
          <a:xfrm>
            <a:off x="5404247" y="1124479"/>
            <a:ext cx="2633663" cy="3201458"/>
          </a:xfrm>
        </p:spPr>
        <p:txBody>
          <a:bodyPr anchor="ctr"/>
          <a:lstStyle>
            <a:lvl1pPr algn="ctr">
              <a:buNone/>
              <a:defRPr/>
            </a:lvl1pPr>
          </a:lstStyle>
          <a:p>
            <a:pPr lvl="0"/>
            <a:r>
              <a:rPr lang="en-US" dirty="0"/>
              <a:t>Add icon here if applicable</a:t>
            </a:r>
          </a:p>
        </p:txBody>
      </p:sp>
      <p:sp>
        <p:nvSpPr>
          <p:cNvPr id="2" name="Title 1">
            <a:extLst>
              <a:ext uri="{FF2B5EF4-FFF2-40B4-BE49-F238E27FC236}">
                <a16:creationId xmlns:a16="http://schemas.microsoft.com/office/drawing/2014/main" id="{A46FB3A0-1E72-48E7-B47E-07AA1B6B32B6}"/>
              </a:ext>
            </a:extLst>
          </p:cNvPr>
          <p:cNvSpPr>
            <a:spLocks noGrp="1"/>
          </p:cNvSpPr>
          <p:nvPr>
            <p:ph type="title" hasCustomPrompt="1"/>
          </p:nvPr>
        </p:nvSpPr>
        <p:spPr>
          <a:xfrm>
            <a:off x="931499" y="1488055"/>
            <a:ext cx="3648636" cy="1414431"/>
          </a:xfrm>
          <a:noFill/>
        </p:spPr>
        <p:txBody>
          <a:bodyPr lIns="91440" tIns="45720" rIns="91440" bIns="45720" anchor="b">
            <a:normAutofit/>
          </a:bodyPr>
          <a:lstStyle>
            <a:lvl1pPr algn="l">
              <a:defRPr sz="3600">
                <a:solidFill>
                  <a:schemeClr val="bg1"/>
                </a:solidFill>
                <a:latin typeface="+mn-lt"/>
              </a:defRPr>
            </a:lvl1pPr>
          </a:lstStyle>
          <a:p>
            <a:r>
              <a:rPr lang="en-US" dirty="0"/>
              <a:t>Click to add title</a:t>
            </a:r>
          </a:p>
        </p:txBody>
      </p:sp>
      <p:sp>
        <p:nvSpPr>
          <p:cNvPr id="3" name="Text Placeholder 2">
            <a:extLst>
              <a:ext uri="{FF2B5EF4-FFF2-40B4-BE49-F238E27FC236}">
                <a16:creationId xmlns:a16="http://schemas.microsoft.com/office/drawing/2014/main" id="{52E74FA7-FB01-4612-B1A7-AD0C2E0F6110}"/>
              </a:ext>
            </a:extLst>
          </p:cNvPr>
          <p:cNvSpPr>
            <a:spLocks noGrp="1"/>
          </p:cNvSpPr>
          <p:nvPr>
            <p:ph type="body" idx="1"/>
          </p:nvPr>
        </p:nvSpPr>
        <p:spPr>
          <a:xfrm>
            <a:off x="931499" y="3047967"/>
            <a:ext cx="3648635" cy="823994"/>
          </a:xfrm>
        </p:spPr>
        <p:txBody>
          <a:bodyPr>
            <a:normAutofit/>
          </a:bodyPr>
          <a:lstStyle>
            <a:lvl1pPr marL="0" indent="0" algn="l">
              <a:buNone/>
              <a:defRPr sz="135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7" name="Date Placeholder 6">
            <a:extLst>
              <a:ext uri="{FF2B5EF4-FFF2-40B4-BE49-F238E27FC236}">
                <a16:creationId xmlns:a16="http://schemas.microsoft.com/office/drawing/2014/main" id="{92F357C1-C034-46B0-9E50-A89D701B44EE}"/>
              </a:ext>
            </a:extLst>
          </p:cNvPr>
          <p:cNvSpPr>
            <a:spLocks noGrp="1"/>
          </p:cNvSpPr>
          <p:nvPr>
            <p:ph type="dt" sz="half" idx="10"/>
          </p:nvPr>
        </p:nvSpPr>
        <p:spPr/>
        <p:txBody>
          <a:bodyPr/>
          <a:lstStyle/>
          <a:p>
            <a:fld id="{4EF318F1-A8C0-4158-BB57-E4D8D09BC244}" type="datetime1">
              <a:rPr lang="en-US" smtClean="0"/>
              <a:t>7/6/2021</a:t>
            </a:fld>
            <a:endParaRPr lang="en-US" sz="600"/>
          </a:p>
        </p:txBody>
      </p:sp>
      <p:sp>
        <p:nvSpPr>
          <p:cNvPr id="10" name="Footer Placeholder 9">
            <a:extLst>
              <a:ext uri="{FF2B5EF4-FFF2-40B4-BE49-F238E27FC236}">
                <a16:creationId xmlns:a16="http://schemas.microsoft.com/office/drawing/2014/main" id="{384C87A7-8DDA-4F1B-8096-A5B9034CD84B}"/>
              </a:ext>
            </a:extLst>
          </p:cNvPr>
          <p:cNvSpPr>
            <a:spLocks noGrp="1"/>
          </p:cNvSpPr>
          <p:nvPr>
            <p:ph type="ftr" sz="quarter" idx="11"/>
          </p:nvPr>
        </p:nvSpPr>
        <p:spPr/>
        <p:txBody>
          <a:bodyPr/>
          <a:lstStyle/>
          <a:p>
            <a:endParaRPr lang="en-US" sz="600" dirty="0"/>
          </a:p>
        </p:txBody>
      </p:sp>
      <p:sp>
        <p:nvSpPr>
          <p:cNvPr id="12" name="Slide Number Placeholder 11">
            <a:extLst>
              <a:ext uri="{FF2B5EF4-FFF2-40B4-BE49-F238E27FC236}">
                <a16:creationId xmlns:a16="http://schemas.microsoft.com/office/drawing/2014/main" id="{73647442-3C21-4D3C-9545-3344B0E5039C}"/>
              </a:ext>
            </a:extLst>
          </p:cNvPr>
          <p:cNvSpPr>
            <a:spLocks noGrp="1"/>
          </p:cNvSpPr>
          <p:nvPr>
            <p:ph type="sldNum" sz="quarter" idx="12"/>
          </p:nvPr>
        </p:nvSpPr>
        <p:spPr/>
        <p:txBody>
          <a:bodyPr/>
          <a:lstStyle/>
          <a:p>
            <a:fld id="{E313472D-BFB5-4CCD-ACA0-2399B44D45C6}" type="slidenum">
              <a:rPr lang="en-US" smtClean="0"/>
              <a:pPr/>
              <a:t>‹#›</a:t>
            </a:fld>
            <a:endParaRPr lang="en-US" sz="600" dirty="0"/>
          </a:p>
        </p:txBody>
      </p:sp>
    </p:spTree>
    <p:extLst>
      <p:ext uri="{BB962C8B-B14F-4D97-AF65-F5344CB8AC3E}">
        <p14:creationId xmlns:p14="http://schemas.microsoft.com/office/powerpoint/2010/main" val="2971972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Gray head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466058" y="241297"/>
            <a:ext cx="6605302" cy="788685"/>
          </a:xfrm>
        </p:spPr>
        <p:txBody>
          <a:bodyPr lIns="45720">
            <a:normAutofit/>
          </a:bodyPr>
          <a:lstStyle>
            <a:lvl1pPr>
              <a:defRPr lang="en-US" sz="2800" b="1" i="0" kern="1200" dirty="0">
                <a:solidFill>
                  <a:schemeClr val="tx2"/>
                </a:solidFill>
                <a:latin typeface="Arial" panose="020B0604020202020204" pitchFamily="34" charset="0"/>
                <a:ea typeface="Arial" panose="020B0604020202020204" pitchFamily="34" charset="0"/>
                <a:cs typeface="Calibri Light" charset="0"/>
              </a:defRPr>
            </a:lvl1pPr>
          </a:lstStyle>
          <a:p>
            <a:r>
              <a:rPr lang="en-US" dirty="0"/>
              <a:t>Click to edit Master title style</a:t>
            </a:r>
          </a:p>
        </p:txBody>
      </p:sp>
      <p:sp>
        <p:nvSpPr>
          <p:cNvPr id="3" name="Content Placeholder 2"/>
          <p:cNvSpPr>
            <a:spLocks noGrp="1"/>
          </p:cNvSpPr>
          <p:nvPr>
            <p:ph idx="1"/>
          </p:nvPr>
        </p:nvSpPr>
        <p:spPr>
          <a:xfrm>
            <a:off x="466058" y="1401279"/>
            <a:ext cx="8239635" cy="3710118"/>
          </a:xfrm>
        </p:spPr>
        <p:txBody>
          <a:bodyPr lIns="64008" numCol="2"/>
          <a:lstStyle>
            <a:lvl1pPr>
              <a:lnSpc>
                <a:spcPct val="100000"/>
              </a:lnSpc>
              <a:buClr>
                <a:schemeClr val="tx2"/>
              </a:buClr>
              <a:defRPr sz="1800">
                <a:solidFill>
                  <a:schemeClr val="tx1"/>
                </a:solidFill>
              </a:defRPr>
            </a:lvl1pPr>
            <a:lvl2pPr marL="514350" indent="-171450">
              <a:lnSpc>
                <a:spcPct val="100000"/>
              </a:lnSpc>
              <a:spcBef>
                <a:spcPts val="600"/>
              </a:spcBef>
              <a:buClr>
                <a:schemeClr val="tx2"/>
              </a:buClr>
              <a:buFont typeface="Calibri" panose="020F0502020204030204" pitchFamily="34" charset="0"/>
              <a:buChar char="–"/>
              <a:defRPr sz="1800">
                <a:solidFill>
                  <a:schemeClr val="tx1"/>
                </a:solidFill>
              </a:defRPr>
            </a:lvl2pPr>
            <a:lvl3pPr>
              <a:lnSpc>
                <a:spcPct val="100000"/>
              </a:lnSpc>
              <a:spcBef>
                <a:spcPts val="600"/>
              </a:spcBef>
              <a:buClr>
                <a:schemeClr val="tx2"/>
              </a:buClr>
              <a:defRPr sz="1800">
                <a:solidFill>
                  <a:schemeClr val="tx1"/>
                </a:solidFill>
              </a:defRPr>
            </a:lvl3pPr>
            <a:lvl4pPr>
              <a:lnSpc>
                <a:spcPct val="100000"/>
              </a:lnSpc>
              <a:spcBef>
                <a:spcPts val="600"/>
              </a:spcBef>
              <a:buClr>
                <a:schemeClr val="tx2"/>
              </a:buClr>
              <a:defRPr sz="1800">
                <a:solidFill>
                  <a:schemeClr val="tx1"/>
                </a:solidFill>
              </a:defRPr>
            </a:lvl4pPr>
            <a:lvl5pPr>
              <a:lnSpc>
                <a:spcPct val="100000"/>
              </a:lnSpc>
              <a:spcBef>
                <a:spcPts val="600"/>
              </a:spcBef>
              <a:buClr>
                <a:schemeClr val="tx2"/>
              </a:buClr>
              <a:defRPr sz="18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6">
            <a:extLst>
              <a:ext uri="{FF2B5EF4-FFF2-40B4-BE49-F238E27FC236}">
                <a16:creationId xmlns:a16="http://schemas.microsoft.com/office/drawing/2014/main" id="{387BA5CE-51C0-8D4B-9C4E-080C28C3AA65}"/>
              </a:ext>
            </a:extLst>
          </p:cNvPr>
          <p:cNvSpPr>
            <a:spLocks noGrp="1"/>
          </p:cNvSpPr>
          <p:nvPr>
            <p:ph type="sldNum" sz="quarter" idx="10"/>
          </p:nvPr>
        </p:nvSpPr>
        <p:spPr/>
        <p:txBody>
          <a:bodyPr/>
          <a:lstStyle>
            <a:lvl1pPr>
              <a:defRPr smtClean="0">
                <a:solidFill>
                  <a:schemeClr val="tx1">
                    <a:lumMod val="75000"/>
                    <a:lumOff val="25000"/>
                  </a:schemeClr>
                </a:solidFill>
                <a:latin typeface="+mj-lt"/>
              </a:defRPr>
            </a:lvl1pPr>
          </a:lstStyle>
          <a:p>
            <a:pPr>
              <a:defRPr/>
            </a:pPr>
            <a:fld id="{77F3CFC6-E26A-BC44-998B-339BC07B05FE}" type="slidenum">
              <a:rPr lang="en-US" smtClean="0"/>
              <a:pPr>
                <a:defRPr/>
              </a:pPr>
              <a:t>‹#›</a:t>
            </a:fld>
            <a:endParaRPr lang="en-US" dirty="0"/>
          </a:p>
        </p:txBody>
      </p:sp>
      <p:sp>
        <p:nvSpPr>
          <p:cNvPr id="7" name="Footer Placeholder 6">
            <a:extLst>
              <a:ext uri="{FF2B5EF4-FFF2-40B4-BE49-F238E27FC236}">
                <a16:creationId xmlns:a16="http://schemas.microsoft.com/office/drawing/2014/main" id="{A3F04695-9916-BC4E-9EF8-4E6DC0B78CD1}"/>
              </a:ext>
            </a:extLst>
          </p:cNvPr>
          <p:cNvSpPr>
            <a:spLocks noGrp="1"/>
          </p:cNvSpPr>
          <p:nvPr>
            <p:ph type="ftr" sz="quarter" idx="11"/>
          </p:nvPr>
        </p:nvSpPr>
        <p:spPr/>
        <p:txBody>
          <a:bodyPr/>
          <a:lstStyle/>
          <a:p>
            <a:r>
              <a:rPr lang="en-US"/>
              <a:t>©Nexben. All Rights Reserved.</a:t>
            </a:r>
            <a:endParaRPr lang="en-US" dirty="0"/>
          </a:p>
        </p:txBody>
      </p:sp>
      <p:pic>
        <p:nvPicPr>
          <p:cNvPr id="8" name="Picture 7" descr="Logo&#10;&#10;Description automatically generated">
            <a:extLst>
              <a:ext uri="{FF2B5EF4-FFF2-40B4-BE49-F238E27FC236}">
                <a16:creationId xmlns:a16="http://schemas.microsoft.com/office/drawing/2014/main" id="{91B9A6F6-3603-4476-9462-B3D53BADC43E}"/>
              </a:ext>
            </a:extLst>
          </p:cNvPr>
          <p:cNvPicPr>
            <a:picLocks noChangeAspect="1"/>
          </p:cNvPicPr>
          <p:nvPr userDrawn="1"/>
        </p:nvPicPr>
        <p:blipFill>
          <a:blip r:embed="rId2"/>
          <a:stretch>
            <a:fillRect/>
          </a:stretch>
        </p:blipFill>
        <p:spPr>
          <a:xfrm>
            <a:off x="7562693" y="310896"/>
            <a:ext cx="1143000" cy="475735"/>
          </a:xfrm>
          <a:prstGeom prst="rect">
            <a:avLst/>
          </a:prstGeom>
        </p:spPr>
      </p:pic>
    </p:spTree>
    <p:extLst>
      <p:ext uri="{BB962C8B-B14F-4D97-AF65-F5344CB8AC3E}">
        <p14:creationId xmlns:p14="http://schemas.microsoft.com/office/powerpoint/2010/main" val="1098530459"/>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Gray head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466058" y="241297"/>
            <a:ext cx="6605302" cy="788685"/>
          </a:xfrm>
        </p:spPr>
        <p:txBody>
          <a:bodyPr lIns="45720">
            <a:normAutofit/>
          </a:bodyPr>
          <a:lstStyle>
            <a:lvl1pPr>
              <a:defRPr lang="en-US" sz="2800" b="0" i="0" kern="1200" dirty="0">
                <a:solidFill>
                  <a:schemeClr val="tx2"/>
                </a:solidFill>
                <a:latin typeface="Arial" panose="020B0604020202020204" pitchFamily="34" charset="0"/>
                <a:ea typeface="Arial" panose="020B0604020202020204" pitchFamily="34" charset="0"/>
                <a:cs typeface="Calibri Light" charset="0"/>
              </a:defRPr>
            </a:lvl1pPr>
          </a:lstStyle>
          <a:p>
            <a:r>
              <a:rPr lang="en-US"/>
              <a:t>Click to edit Master title style</a:t>
            </a:r>
          </a:p>
        </p:txBody>
      </p:sp>
      <p:sp>
        <p:nvSpPr>
          <p:cNvPr id="3" name="Content Placeholder 2"/>
          <p:cNvSpPr>
            <a:spLocks noGrp="1"/>
          </p:cNvSpPr>
          <p:nvPr>
            <p:ph idx="1"/>
          </p:nvPr>
        </p:nvSpPr>
        <p:spPr>
          <a:xfrm>
            <a:off x="466058" y="1401279"/>
            <a:ext cx="8239635" cy="3710118"/>
          </a:xfrm>
        </p:spPr>
        <p:txBody>
          <a:bodyPr lIns="64008" numCol="2">
            <a:normAutofit/>
          </a:bodyPr>
          <a:lstStyle>
            <a:lvl1pPr algn="l" defTabSz="685756" rtl="0" eaLnBrk="1" latinLnBrk="0" hangingPunct="1">
              <a:lnSpc>
                <a:spcPct val="100000"/>
              </a:lnSpc>
              <a:buClr>
                <a:schemeClr val="tx2"/>
              </a:buClr>
              <a:defRPr lang="en-US" sz="1800" kern="1200" dirty="0">
                <a:solidFill>
                  <a:schemeClr val="tx1"/>
                </a:solidFill>
                <a:latin typeface="+mj-lt"/>
                <a:ea typeface="Meiryo" panose="020B0604030504040204" pitchFamily="34" charset="-128"/>
                <a:cs typeface="Arial" panose="020B0604020202020204" pitchFamily="34" charset="0"/>
              </a:defRPr>
            </a:lvl1pPr>
            <a:lvl2pPr marL="514350" indent="-171450" algn="l" defTabSz="685756" rtl="0" eaLnBrk="1" latinLnBrk="0" hangingPunct="1">
              <a:lnSpc>
                <a:spcPct val="100000"/>
              </a:lnSpc>
              <a:spcBef>
                <a:spcPts val="600"/>
              </a:spcBef>
              <a:buClr>
                <a:schemeClr val="tx2"/>
              </a:buClr>
              <a:buFont typeface="Calibri" panose="020F0502020204030204" pitchFamily="34" charset="0"/>
              <a:buChar char="–"/>
              <a:defRPr lang="en-US" sz="1800" kern="1200" dirty="0">
                <a:solidFill>
                  <a:schemeClr val="tx1"/>
                </a:solidFill>
                <a:latin typeface="+mj-lt"/>
                <a:ea typeface="Meiryo" panose="020B0604030504040204" pitchFamily="34" charset="-128"/>
                <a:cs typeface="Arial" panose="020B0604020202020204" pitchFamily="34" charset="0"/>
              </a:defRPr>
            </a:lvl2pPr>
            <a:lvl3pPr algn="l" defTabSz="685756" rtl="0" eaLnBrk="1" latinLnBrk="0" hangingPunct="1">
              <a:lnSpc>
                <a:spcPct val="100000"/>
              </a:lnSpc>
              <a:spcBef>
                <a:spcPts val="600"/>
              </a:spcBef>
              <a:buClr>
                <a:schemeClr val="tx2"/>
              </a:buClr>
              <a:defRPr lang="en-US" sz="1800" kern="1200" dirty="0">
                <a:solidFill>
                  <a:schemeClr val="tx1"/>
                </a:solidFill>
                <a:latin typeface="+mj-lt"/>
                <a:ea typeface="Meiryo" panose="020B0604030504040204" pitchFamily="34" charset="-128"/>
                <a:cs typeface="Arial" panose="020B0604020202020204" pitchFamily="34" charset="0"/>
              </a:defRPr>
            </a:lvl3pPr>
            <a:lvl4pPr algn="l" defTabSz="685756" rtl="0" eaLnBrk="1" latinLnBrk="0" hangingPunct="1">
              <a:lnSpc>
                <a:spcPct val="100000"/>
              </a:lnSpc>
              <a:spcBef>
                <a:spcPts val="600"/>
              </a:spcBef>
              <a:buClr>
                <a:schemeClr val="tx2"/>
              </a:buClr>
              <a:defRPr lang="en-US" sz="1800" kern="1200" dirty="0">
                <a:solidFill>
                  <a:schemeClr val="tx1"/>
                </a:solidFill>
                <a:latin typeface="+mj-lt"/>
                <a:ea typeface="Meiryo" panose="020B0604030504040204" pitchFamily="34" charset="-128"/>
                <a:cs typeface="Arial" panose="020B0604020202020204" pitchFamily="34" charset="0"/>
              </a:defRPr>
            </a:lvl4pPr>
            <a:lvl5pPr algn="l" defTabSz="685756" rtl="0" eaLnBrk="1" latinLnBrk="0" hangingPunct="1">
              <a:lnSpc>
                <a:spcPct val="100000"/>
              </a:lnSpc>
              <a:spcBef>
                <a:spcPts val="600"/>
              </a:spcBef>
              <a:buClr>
                <a:schemeClr val="tx2"/>
              </a:buClr>
              <a:defRPr lang="en-US" sz="1800" kern="1200" dirty="0">
                <a:solidFill>
                  <a:schemeClr val="tx1"/>
                </a:solidFill>
                <a:latin typeface="+mj-lt"/>
                <a:ea typeface="Meiryo" panose="020B0604030504040204" pitchFamily="34" charset="-128"/>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6">
            <a:extLst>
              <a:ext uri="{FF2B5EF4-FFF2-40B4-BE49-F238E27FC236}">
                <a16:creationId xmlns:a16="http://schemas.microsoft.com/office/drawing/2014/main" id="{387BA5CE-51C0-8D4B-9C4E-080C28C3AA65}"/>
              </a:ext>
            </a:extLst>
          </p:cNvPr>
          <p:cNvSpPr>
            <a:spLocks noGrp="1"/>
          </p:cNvSpPr>
          <p:nvPr>
            <p:ph type="sldNum" sz="quarter" idx="10"/>
          </p:nvPr>
        </p:nvSpPr>
        <p:spPr/>
        <p:txBody>
          <a:bodyPr/>
          <a:lstStyle>
            <a:lvl1pPr>
              <a:defRPr smtClean="0">
                <a:solidFill>
                  <a:schemeClr val="tx1">
                    <a:lumMod val="75000"/>
                    <a:lumOff val="25000"/>
                  </a:schemeClr>
                </a:solidFill>
                <a:latin typeface="+mj-lt"/>
              </a:defRPr>
            </a:lvl1pPr>
          </a:lstStyle>
          <a:p>
            <a:pPr>
              <a:defRPr/>
            </a:pPr>
            <a:fld id="{77F3CFC6-E26A-BC44-998B-339BC07B05FE}" type="slidenum">
              <a:rPr lang="en-US" smtClean="0"/>
              <a:pPr>
                <a:defRPr/>
              </a:pPr>
              <a:t>‹#›</a:t>
            </a:fld>
            <a:endParaRPr lang="en-US" dirty="0"/>
          </a:p>
        </p:txBody>
      </p:sp>
      <p:sp>
        <p:nvSpPr>
          <p:cNvPr id="7" name="Footer Placeholder 6">
            <a:extLst>
              <a:ext uri="{FF2B5EF4-FFF2-40B4-BE49-F238E27FC236}">
                <a16:creationId xmlns:a16="http://schemas.microsoft.com/office/drawing/2014/main" id="{A3F04695-9916-BC4E-9EF8-4E6DC0B78CD1}"/>
              </a:ext>
            </a:extLst>
          </p:cNvPr>
          <p:cNvSpPr>
            <a:spLocks noGrp="1"/>
          </p:cNvSpPr>
          <p:nvPr>
            <p:ph type="ftr" sz="quarter" idx="11"/>
          </p:nvPr>
        </p:nvSpPr>
        <p:spPr/>
        <p:txBody>
          <a:bodyPr/>
          <a:lstStyle/>
          <a:p>
            <a:r>
              <a:rPr lang="en-US" dirty="0"/>
              <a:t>©Nexben. All Rights Reserved.</a:t>
            </a:r>
          </a:p>
        </p:txBody>
      </p:sp>
      <p:pic>
        <p:nvPicPr>
          <p:cNvPr id="8" name="Picture 7" descr="A drawing of a face&#10;&#10;Description automatically generated">
            <a:extLst>
              <a:ext uri="{FF2B5EF4-FFF2-40B4-BE49-F238E27FC236}">
                <a16:creationId xmlns:a16="http://schemas.microsoft.com/office/drawing/2014/main" id="{1778CAE5-DD44-9A40-852D-C4ACA6E753B8}"/>
              </a:ext>
            </a:extLst>
          </p:cNvPr>
          <p:cNvPicPr>
            <a:picLocks noChangeAspect="1"/>
          </p:cNvPicPr>
          <p:nvPr userDrawn="1"/>
        </p:nvPicPr>
        <p:blipFill>
          <a:blip r:embed="rId2"/>
          <a:stretch>
            <a:fillRect/>
          </a:stretch>
        </p:blipFill>
        <p:spPr>
          <a:xfrm>
            <a:off x="7449322" y="241297"/>
            <a:ext cx="1338147" cy="511535"/>
          </a:xfrm>
          <a:prstGeom prst="rect">
            <a:avLst/>
          </a:prstGeom>
        </p:spPr>
      </p:pic>
      <p:sp>
        <p:nvSpPr>
          <p:cNvPr id="4" name="Rectangle 3">
            <a:extLst>
              <a:ext uri="{FF2B5EF4-FFF2-40B4-BE49-F238E27FC236}">
                <a16:creationId xmlns:a16="http://schemas.microsoft.com/office/drawing/2014/main" id="{D34D394E-6C88-EE4E-8B68-C28B082F1F18}"/>
              </a:ext>
            </a:extLst>
          </p:cNvPr>
          <p:cNvSpPr/>
          <p:nvPr userDrawn="1"/>
        </p:nvSpPr>
        <p:spPr>
          <a:xfrm>
            <a:off x="0" y="0"/>
            <a:ext cx="9144000" cy="10299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F0999031-EDAD-C942-93AA-82614F67EAA1}"/>
              </a:ext>
            </a:extLst>
          </p:cNvPr>
          <p:cNvSpPr txBox="1">
            <a:spLocks/>
          </p:cNvSpPr>
          <p:nvPr userDrawn="1"/>
        </p:nvSpPr>
        <p:spPr>
          <a:xfrm>
            <a:off x="618458" y="182143"/>
            <a:ext cx="6605302" cy="788685"/>
          </a:xfrm>
          <a:prstGeom prst="rect">
            <a:avLst/>
          </a:prstGeom>
        </p:spPr>
        <p:txBody>
          <a:bodyPr vert="horz" lIns="45720" tIns="45720" rIns="91440" bIns="45720" rtlCol="0" anchor="ctr">
            <a:normAutofit/>
          </a:bodyPr>
          <a:lstStyle>
            <a:lvl1pPr algn="l" defTabSz="685756" rtl="0" eaLnBrk="1" latinLnBrk="0" hangingPunct="1">
              <a:lnSpc>
                <a:spcPct val="90000"/>
              </a:lnSpc>
              <a:spcBef>
                <a:spcPct val="0"/>
              </a:spcBef>
              <a:buNone/>
              <a:defRPr lang="en-US" sz="2800" b="1" i="0" kern="1200" dirty="0">
                <a:solidFill>
                  <a:schemeClr val="bg1"/>
                </a:solidFill>
                <a:latin typeface="Arial" panose="020B0604020202020204" pitchFamily="34" charset="0"/>
                <a:ea typeface="Arial" panose="020B0604020202020204" pitchFamily="34" charset="0"/>
                <a:cs typeface="Calibri Light" charset="0"/>
              </a:defRPr>
            </a:lvl1pPr>
          </a:lstStyle>
          <a:p>
            <a:r>
              <a:rPr lang="en-US" dirty="0"/>
              <a:t>Click to edit Master title style</a:t>
            </a:r>
          </a:p>
        </p:txBody>
      </p:sp>
      <p:pic>
        <p:nvPicPr>
          <p:cNvPr id="13" name="Picture 12" descr="Logo&#10;&#10;Description automatically generated">
            <a:extLst>
              <a:ext uri="{FF2B5EF4-FFF2-40B4-BE49-F238E27FC236}">
                <a16:creationId xmlns:a16="http://schemas.microsoft.com/office/drawing/2014/main" id="{586DA0C0-A761-4C64-B0F6-6118037EDF02}"/>
              </a:ext>
            </a:extLst>
          </p:cNvPr>
          <p:cNvPicPr>
            <a:picLocks noChangeAspect="1"/>
          </p:cNvPicPr>
          <p:nvPr userDrawn="1"/>
        </p:nvPicPr>
        <p:blipFill>
          <a:blip r:embed="rId3"/>
          <a:stretch>
            <a:fillRect/>
          </a:stretch>
        </p:blipFill>
        <p:spPr>
          <a:xfrm>
            <a:off x="7562088" y="310896"/>
            <a:ext cx="1143000" cy="475802"/>
          </a:xfrm>
          <a:prstGeom prst="rect">
            <a:avLst/>
          </a:prstGeom>
        </p:spPr>
      </p:pic>
    </p:spTree>
    <p:extLst>
      <p:ext uri="{BB962C8B-B14F-4D97-AF65-F5344CB8AC3E}">
        <p14:creationId xmlns:p14="http://schemas.microsoft.com/office/powerpoint/2010/main" val="3238944299"/>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y head with bullet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C9166F-0261-5D45-879C-D1F3F384C525}"/>
              </a:ext>
            </a:extLst>
          </p:cNvPr>
          <p:cNvSpPr/>
          <p:nvPr/>
        </p:nvSpPr>
        <p:spPr>
          <a:xfrm>
            <a:off x="0" y="0"/>
            <a:ext cx="9144000" cy="10715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232" eaLnBrk="1" fontAlgn="auto" hangingPunct="1">
              <a:spcBef>
                <a:spcPts val="0"/>
              </a:spcBef>
              <a:spcAft>
                <a:spcPts val="0"/>
              </a:spcAft>
              <a:defRPr/>
            </a:pPr>
            <a:endParaRPr lang="en-US" sz="1404" b="0" i="0">
              <a:latin typeface="Arial" panose="020B0604020202020204" pitchFamily="34" charset="0"/>
            </a:endParaRPr>
          </a:p>
        </p:txBody>
      </p:sp>
      <p:sp>
        <p:nvSpPr>
          <p:cNvPr id="2" name="Title 1"/>
          <p:cNvSpPr>
            <a:spLocks noGrp="1"/>
          </p:cNvSpPr>
          <p:nvPr>
            <p:ph type="title"/>
          </p:nvPr>
        </p:nvSpPr>
        <p:spPr>
          <a:xfrm>
            <a:off x="466058" y="241297"/>
            <a:ext cx="6605302" cy="788685"/>
          </a:xfrm>
        </p:spPr>
        <p:txBody>
          <a:bodyPr lIns="45720">
            <a:normAutofit/>
          </a:bodyPr>
          <a:lstStyle>
            <a:lvl1pPr>
              <a:defRPr lang="en-US" sz="2800" b="1" i="0" kern="1200" dirty="0">
                <a:solidFill>
                  <a:schemeClr val="bg1"/>
                </a:solidFill>
                <a:latin typeface="Arial" panose="020B0604020202020204" pitchFamily="34" charset="0"/>
                <a:ea typeface="Arial" panose="020B0604020202020204" pitchFamily="34" charset="0"/>
                <a:cs typeface="Calibri Light" charset="0"/>
              </a:defRPr>
            </a:lvl1pPr>
          </a:lstStyle>
          <a:p>
            <a:r>
              <a:rPr lang="en-US" dirty="0"/>
              <a:t>Click to edit Master title style</a:t>
            </a:r>
          </a:p>
        </p:txBody>
      </p:sp>
      <p:sp>
        <p:nvSpPr>
          <p:cNvPr id="3" name="Content Placeholder 2"/>
          <p:cNvSpPr>
            <a:spLocks noGrp="1"/>
          </p:cNvSpPr>
          <p:nvPr>
            <p:ph idx="1"/>
          </p:nvPr>
        </p:nvSpPr>
        <p:spPr>
          <a:xfrm>
            <a:off x="466058" y="1401279"/>
            <a:ext cx="8239635" cy="3710118"/>
          </a:xfrm>
        </p:spPr>
        <p:txBody>
          <a:bodyPr lIns="64008" numCol="2">
            <a:normAutofit/>
          </a:bodyPr>
          <a:lstStyle>
            <a:lvl1pPr algn="l" defTabSz="685756" rtl="0" eaLnBrk="1" latinLnBrk="0" hangingPunct="1">
              <a:lnSpc>
                <a:spcPct val="100000"/>
              </a:lnSpc>
              <a:buClr>
                <a:schemeClr val="tx2"/>
              </a:buClr>
              <a:defRPr lang="en-US" sz="1800" kern="1200" dirty="0">
                <a:solidFill>
                  <a:schemeClr val="tx1"/>
                </a:solidFill>
                <a:latin typeface="+mj-lt"/>
                <a:ea typeface="Meiryo" panose="020B0604030504040204" pitchFamily="34" charset="-128"/>
                <a:cs typeface="Arial" panose="020B0604020202020204" pitchFamily="34" charset="0"/>
              </a:defRPr>
            </a:lvl1pPr>
            <a:lvl2pPr marL="514350" indent="-171450" algn="l" defTabSz="685756" rtl="0" eaLnBrk="1" latinLnBrk="0" hangingPunct="1">
              <a:lnSpc>
                <a:spcPct val="100000"/>
              </a:lnSpc>
              <a:spcBef>
                <a:spcPts val="600"/>
              </a:spcBef>
              <a:buClr>
                <a:schemeClr val="tx2"/>
              </a:buClr>
              <a:buFont typeface="Calibri" panose="020F0502020204030204" pitchFamily="34" charset="0"/>
              <a:buChar char="–"/>
              <a:defRPr lang="en-US" sz="1800" kern="1200" dirty="0">
                <a:solidFill>
                  <a:schemeClr val="tx1"/>
                </a:solidFill>
                <a:latin typeface="+mj-lt"/>
                <a:ea typeface="Meiryo" panose="020B0604030504040204" pitchFamily="34" charset="-128"/>
                <a:cs typeface="Arial" panose="020B0604020202020204" pitchFamily="34" charset="0"/>
              </a:defRPr>
            </a:lvl2pPr>
            <a:lvl3pPr algn="l" defTabSz="685756" rtl="0" eaLnBrk="1" latinLnBrk="0" hangingPunct="1">
              <a:lnSpc>
                <a:spcPct val="100000"/>
              </a:lnSpc>
              <a:spcBef>
                <a:spcPts val="600"/>
              </a:spcBef>
              <a:buClr>
                <a:schemeClr val="tx2"/>
              </a:buClr>
              <a:defRPr lang="en-US" sz="1800" kern="1200" dirty="0">
                <a:solidFill>
                  <a:schemeClr val="tx1"/>
                </a:solidFill>
                <a:latin typeface="+mj-lt"/>
                <a:ea typeface="Meiryo" panose="020B0604030504040204" pitchFamily="34" charset="-128"/>
                <a:cs typeface="Arial" panose="020B0604020202020204" pitchFamily="34" charset="0"/>
              </a:defRPr>
            </a:lvl3pPr>
            <a:lvl4pPr algn="l" defTabSz="685756" rtl="0" eaLnBrk="1" latinLnBrk="0" hangingPunct="1">
              <a:lnSpc>
                <a:spcPct val="100000"/>
              </a:lnSpc>
              <a:spcBef>
                <a:spcPts val="600"/>
              </a:spcBef>
              <a:buClr>
                <a:schemeClr val="tx2"/>
              </a:buClr>
              <a:defRPr lang="en-US" sz="1800" kern="1200" dirty="0">
                <a:solidFill>
                  <a:schemeClr val="tx1"/>
                </a:solidFill>
                <a:latin typeface="+mj-lt"/>
                <a:ea typeface="Meiryo" panose="020B0604030504040204" pitchFamily="34" charset="-128"/>
                <a:cs typeface="Arial" panose="020B0604020202020204" pitchFamily="34" charset="0"/>
              </a:defRPr>
            </a:lvl4pPr>
            <a:lvl5pPr algn="l" defTabSz="685756" rtl="0" eaLnBrk="1" latinLnBrk="0" hangingPunct="1">
              <a:lnSpc>
                <a:spcPct val="100000"/>
              </a:lnSpc>
              <a:spcBef>
                <a:spcPts val="600"/>
              </a:spcBef>
              <a:buClr>
                <a:schemeClr val="tx2"/>
              </a:buClr>
              <a:defRPr lang="en-US" sz="1800" kern="1200" dirty="0">
                <a:solidFill>
                  <a:schemeClr val="tx1"/>
                </a:solidFill>
                <a:latin typeface="+mj-lt"/>
                <a:ea typeface="Meiryo" panose="020B0604030504040204" pitchFamily="34" charset="-128"/>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6">
            <a:extLst>
              <a:ext uri="{FF2B5EF4-FFF2-40B4-BE49-F238E27FC236}">
                <a16:creationId xmlns:a16="http://schemas.microsoft.com/office/drawing/2014/main" id="{387BA5CE-51C0-8D4B-9C4E-080C28C3AA65}"/>
              </a:ext>
            </a:extLst>
          </p:cNvPr>
          <p:cNvSpPr>
            <a:spLocks noGrp="1"/>
          </p:cNvSpPr>
          <p:nvPr>
            <p:ph type="sldNum" sz="quarter" idx="10"/>
          </p:nvPr>
        </p:nvSpPr>
        <p:spPr/>
        <p:txBody>
          <a:bodyPr/>
          <a:lstStyle>
            <a:lvl1pPr>
              <a:defRPr smtClean="0">
                <a:solidFill>
                  <a:schemeClr val="tx1">
                    <a:lumMod val="75000"/>
                    <a:lumOff val="25000"/>
                  </a:schemeClr>
                </a:solidFill>
                <a:latin typeface="+mj-lt"/>
              </a:defRPr>
            </a:lvl1pPr>
          </a:lstStyle>
          <a:p>
            <a:pPr>
              <a:defRPr/>
            </a:pPr>
            <a:fld id="{77F3CFC6-E26A-BC44-998B-339BC07B05FE}" type="slidenum">
              <a:rPr lang="en-US" smtClean="0"/>
              <a:pPr>
                <a:defRPr/>
              </a:pPr>
              <a:t>‹#›</a:t>
            </a:fld>
            <a:endParaRPr lang="en-US" dirty="0"/>
          </a:p>
        </p:txBody>
      </p:sp>
      <p:sp>
        <p:nvSpPr>
          <p:cNvPr id="7" name="Footer Placeholder 6">
            <a:extLst>
              <a:ext uri="{FF2B5EF4-FFF2-40B4-BE49-F238E27FC236}">
                <a16:creationId xmlns:a16="http://schemas.microsoft.com/office/drawing/2014/main" id="{A3F04695-9916-BC4E-9EF8-4E6DC0B78CD1}"/>
              </a:ext>
            </a:extLst>
          </p:cNvPr>
          <p:cNvSpPr>
            <a:spLocks noGrp="1"/>
          </p:cNvSpPr>
          <p:nvPr>
            <p:ph type="ftr" sz="quarter" idx="11"/>
          </p:nvPr>
        </p:nvSpPr>
        <p:spPr/>
        <p:txBody>
          <a:bodyPr/>
          <a:lstStyle/>
          <a:p>
            <a:r>
              <a:rPr lang="en-US"/>
              <a:t>©Nexben. All Rights Reserved.</a:t>
            </a:r>
            <a:endParaRPr lang="en-US" dirty="0"/>
          </a:p>
        </p:txBody>
      </p:sp>
      <p:pic>
        <p:nvPicPr>
          <p:cNvPr id="9" name="Picture 8" descr="Logo&#10;&#10;Description automatically generated">
            <a:extLst>
              <a:ext uri="{FF2B5EF4-FFF2-40B4-BE49-F238E27FC236}">
                <a16:creationId xmlns:a16="http://schemas.microsoft.com/office/drawing/2014/main" id="{7D8A88C9-A702-41B5-9AC1-239FA931BA16}"/>
              </a:ext>
            </a:extLst>
          </p:cNvPr>
          <p:cNvPicPr>
            <a:picLocks noChangeAspect="1"/>
          </p:cNvPicPr>
          <p:nvPr userDrawn="1"/>
        </p:nvPicPr>
        <p:blipFill>
          <a:blip r:embed="rId2"/>
          <a:stretch>
            <a:fillRect/>
          </a:stretch>
        </p:blipFill>
        <p:spPr>
          <a:xfrm>
            <a:off x="7562088" y="310896"/>
            <a:ext cx="1143000" cy="475802"/>
          </a:xfrm>
          <a:prstGeom prst="rect">
            <a:avLst/>
          </a:prstGeom>
        </p:spPr>
      </p:pic>
    </p:spTree>
    <p:extLst>
      <p:ext uri="{BB962C8B-B14F-4D97-AF65-F5344CB8AC3E}">
        <p14:creationId xmlns:p14="http://schemas.microsoft.com/office/powerpoint/2010/main" val="1717269581"/>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Gray head with bullet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C9166F-0261-5D45-879C-D1F3F384C525}"/>
              </a:ext>
            </a:extLst>
          </p:cNvPr>
          <p:cNvSpPr/>
          <p:nvPr/>
        </p:nvSpPr>
        <p:spPr>
          <a:xfrm>
            <a:off x="0" y="0"/>
            <a:ext cx="9144000" cy="107156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232" eaLnBrk="1" fontAlgn="auto" hangingPunct="1">
              <a:spcBef>
                <a:spcPts val="0"/>
              </a:spcBef>
              <a:spcAft>
                <a:spcPts val="0"/>
              </a:spcAft>
              <a:defRPr/>
            </a:pPr>
            <a:endParaRPr lang="en-US" sz="1404" b="0" i="0">
              <a:latin typeface="Arial" panose="020B0604020202020204" pitchFamily="34" charset="0"/>
            </a:endParaRPr>
          </a:p>
        </p:txBody>
      </p:sp>
      <p:sp>
        <p:nvSpPr>
          <p:cNvPr id="2" name="Title 1"/>
          <p:cNvSpPr>
            <a:spLocks noGrp="1"/>
          </p:cNvSpPr>
          <p:nvPr>
            <p:ph type="title"/>
          </p:nvPr>
        </p:nvSpPr>
        <p:spPr>
          <a:xfrm>
            <a:off x="466058" y="241297"/>
            <a:ext cx="6605302" cy="788685"/>
          </a:xfrm>
        </p:spPr>
        <p:txBody>
          <a:bodyPr lIns="45720">
            <a:normAutofit/>
          </a:bodyPr>
          <a:lstStyle>
            <a:lvl1pPr>
              <a:defRPr lang="en-US" sz="2800" b="1" i="0" kern="1200" dirty="0">
                <a:solidFill>
                  <a:schemeClr val="bg1"/>
                </a:solidFill>
                <a:latin typeface="Arial" panose="020B0604020202020204" pitchFamily="34" charset="0"/>
                <a:ea typeface="Arial" panose="020B0604020202020204" pitchFamily="34" charset="0"/>
                <a:cs typeface="Calibri Light" charset="0"/>
              </a:defRPr>
            </a:lvl1pPr>
          </a:lstStyle>
          <a:p>
            <a:r>
              <a:rPr lang="en-US" dirty="0"/>
              <a:t>Click to edit Master title style</a:t>
            </a:r>
          </a:p>
        </p:txBody>
      </p:sp>
      <p:sp>
        <p:nvSpPr>
          <p:cNvPr id="3" name="Content Placeholder 2"/>
          <p:cNvSpPr>
            <a:spLocks noGrp="1"/>
          </p:cNvSpPr>
          <p:nvPr>
            <p:ph idx="1"/>
          </p:nvPr>
        </p:nvSpPr>
        <p:spPr>
          <a:xfrm>
            <a:off x="466058" y="1401279"/>
            <a:ext cx="8239635" cy="3710118"/>
          </a:xfrm>
        </p:spPr>
        <p:txBody>
          <a:bodyPr lIns="64008" numCol="2"/>
          <a:lstStyle>
            <a:lvl1pPr algn="l" defTabSz="685756" rtl="0" eaLnBrk="1" latinLnBrk="0" hangingPunct="1">
              <a:lnSpc>
                <a:spcPct val="100000"/>
              </a:lnSpc>
              <a:buClr>
                <a:schemeClr val="tx2"/>
              </a:buClr>
              <a:defRPr lang="en-US" sz="1800" kern="1200" dirty="0">
                <a:solidFill>
                  <a:schemeClr val="tx1"/>
                </a:solidFill>
                <a:latin typeface="+mj-lt"/>
                <a:ea typeface="Meiryo" panose="020B0604030504040204" pitchFamily="34" charset="-128"/>
                <a:cs typeface="Arial" panose="020B0604020202020204" pitchFamily="34" charset="0"/>
              </a:defRPr>
            </a:lvl1pPr>
            <a:lvl2pPr marL="514350" indent="-171450" algn="l" defTabSz="685756" rtl="0" eaLnBrk="1" latinLnBrk="0" hangingPunct="1">
              <a:lnSpc>
                <a:spcPct val="100000"/>
              </a:lnSpc>
              <a:spcBef>
                <a:spcPts val="600"/>
              </a:spcBef>
              <a:buClr>
                <a:schemeClr val="tx2"/>
              </a:buClr>
              <a:buFont typeface="Calibri" panose="020F0502020204030204" pitchFamily="34" charset="0"/>
              <a:buChar char="–"/>
              <a:defRPr lang="en-US" sz="1800" kern="1200" dirty="0">
                <a:solidFill>
                  <a:schemeClr val="tx1"/>
                </a:solidFill>
                <a:latin typeface="+mj-lt"/>
                <a:ea typeface="Meiryo" panose="020B0604030504040204" pitchFamily="34" charset="-128"/>
                <a:cs typeface="Arial" panose="020B0604020202020204" pitchFamily="34" charset="0"/>
              </a:defRPr>
            </a:lvl2pPr>
            <a:lvl3pPr algn="l" defTabSz="685756" rtl="0" eaLnBrk="1" latinLnBrk="0" hangingPunct="1">
              <a:lnSpc>
                <a:spcPct val="100000"/>
              </a:lnSpc>
              <a:spcBef>
                <a:spcPts val="600"/>
              </a:spcBef>
              <a:buClr>
                <a:schemeClr val="tx2"/>
              </a:buClr>
              <a:defRPr lang="en-US" sz="1800" kern="1200" dirty="0">
                <a:solidFill>
                  <a:schemeClr val="tx1"/>
                </a:solidFill>
                <a:latin typeface="+mj-lt"/>
                <a:ea typeface="Meiryo" panose="020B0604030504040204" pitchFamily="34" charset="-128"/>
                <a:cs typeface="Arial" panose="020B0604020202020204" pitchFamily="34" charset="0"/>
              </a:defRPr>
            </a:lvl3pPr>
            <a:lvl4pPr algn="l" defTabSz="685756" rtl="0" eaLnBrk="1" latinLnBrk="0" hangingPunct="1">
              <a:lnSpc>
                <a:spcPct val="100000"/>
              </a:lnSpc>
              <a:spcBef>
                <a:spcPts val="600"/>
              </a:spcBef>
              <a:buClr>
                <a:schemeClr val="tx2"/>
              </a:buClr>
              <a:defRPr lang="en-US" sz="1800" kern="1200" dirty="0">
                <a:solidFill>
                  <a:schemeClr val="tx1"/>
                </a:solidFill>
                <a:latin typeface="+mj-lt"/>
                <a:ea typeface="Meiryo" panose="020B0604030504040204" pitchFamily="34" charset="-128"/>
                <a:cs typeface="Arial" panose="020B0604020202020204" pitchFamily="34" charset="0"/>
              </a:defRPr>
            </a:lvl4pPr>
            <a:lvl5pPr algn="l" defTabSz="685756" rtl="0" eaLnBrk="1" latinLnBrk="0" hangingPunct="1">
              <a:lnSpc>
                <a:spcPct val="100000"/>
              </a:lnSpc>
              <a:spcBef>
                <a:spcPts val="600"/>
              </a:spcBef>
              <a:buClr>
                <a:schemeClr val="tx2"/>
              </a:buClr>
              <a:defRPr lang="en-US" sz="1800" kern="1200" dirty="0">
                <a:solidFill>
                  <a:schemeClr val="tx1"/>
                </a:solidFill>
                <a:latin typeface="+mj-lt"/>
                <a:ea typeface="Meiryo" panose="020B0604030504040204" pitchFamily="34" charset="-128"/>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6">
            <a:extLst>
              <a:ext uri="{FF2B5EF4-FFF2-40B4-BE49-F238E27FC236}">
                <a16:creationId xmlns:a16="http://schemas.microsoft.com/office/drawing/2014/main" id="{387BA5CE-51C0-8D4B-9C4E-080C28C3AA65}"/>
              </a:ext>
            </a:extLst>
          </p:cNvPr>
          <p:cNvSpPr>
            <a:spLocks noGrp="1"/>
          </p:cNvSpPr>
          <p:nvPr>
            <p:ph type="sldNum" sz="quarter" idx="10"/>
          </p:nvPr>
        </p:nvSpPr>
        <p:spPr/>
        <p:txBody>
          <a:bodyPr/>
          <a:lstStyle>
            <a:lvl1pPr>
              <a:defRPr smtClean="0">
                <a:solidFill>
                  <a:schemeClr val="tx1">
                    <a:lumMod val="75000"/>
                    <a:lumOff val="25000"/>
                  </a:schemeClr>
                </a:solidFill>
                <a:latin typeface="+mj-lt"/>
              </a:defRPr>
            </a:lvl1pPr>
          </a:lstStyle>
          <a:p>
            <a:pPr>
              <a:defRPr/>
            </a:pPr>
            <a:fld id="{77F3CFC6-E26A-BC44-998B-339BC07B05FE}" type="slidenum">
              <a:rPr lang="en-US" smtClean="0"/>
              <a:pPr>
                <a:defRPr/>
              </a:pPr>
              <a:t>‹#›</a:t>
            </a:fld>
            <a:endParaRPr lang="en-US" dirty="0"/>
          </a:p>
        </p:txBody>
      </p:sp>
      <p:sp>
        <p:nvSpPr>
          <p:cNvPr id="7" name="Footer Placeholder 6">
            <a:extLst>
              <a:ext uri="{FF2B5EF4-FFF2-40B4-BE49-F238E27FC236}">
                <a16:creationId xmlns:a16="http://schemas.microsoft.com/office/drawing/2014/main" id="{A3F04695-9916-BC4E-9EF8-4E6DC0B78CD1}"/>
              </a:ext>
            </a:extLst>
          </p:cNvPr>
          <p:cNvSpPr>
            <a:spLocks noGrp="1"/>
          </p:cNvSpPr>
          <p:nvPr>
            <p:ph type="ftr" sz="quarter" idx="11"/>
          </p:nvPr>
        </p:nvSpPr>
        <p:spPr/>
        <p:txBody>
          <a:bodyPr/>
          <a:lstStyle/>
          <a:p>
            <a:r>
              <a:rPr lang="en-US"/>
              <a:t>©Nexben. All Rights Reserved.</a:t>
            </a:r>
            <a:endParaRPr lang="en-US" dirty="0"/>
          </a:p>
        </p:txBody>
      </p:sp>
      <p:pic>
        <p:nvPicPr>
          <p:cNvPr id="10" name="Picture 9" descr="Logo&#10;&#10;Description automatically generated">
            <a:extLst>
              <a:ext uri="{FF2B5EF4-FFF2-40B4-BE49-F238E27FC236}">
                <a16:creationId xmlns:a16="http://schemas.microsoft.com/office/drawing/2014/main" id="{6880DFEF-3B87-48A5-8E4F-C8FD484885A3}"/>
              </a:ext>
            </a:extLst>
          </p:cNvPr>
          <p:cNvPicPr>
            <a:picLocks noChangeAspect="1"/>
          </p:cNvPicPr>
          <p:nvPr userDrawn="1"/>
        </p:nvPicPr>
        <p:blipFill>
          <a:blip r:embed="rId2"/>
          <a:stretch>
            <a:fillRect/>
          </a:stretch>
        </p:blipFill>
        <p:spPr>
          <a:xfrm>
            <a:off x="7562088" y="310896"/>
            <a:ext cx="1143000" cy="475802"/>
          </a:xfrm>
          <a:prstGeom prst="rect">
            <a:avLst/>
          </a:prstGeom>
        </p:spPr>
      </p:pic>
    </p:spTree>
    <p:extLst>
      <p:ext uri="{BB962C8B-B14F-4D97-AF65-F5344CB8AC3E}">
        <p14:creationId xmlns:p14="http://schemas.microsoft.com/office/powerpoint/2010/main" val="917909800"/>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Gray head with bullet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C9166F-0261-5D45-879C-D1F3F384C525}"/>
              </a:ext>
            </a:extLst>
          </p:cNvPr>
          <p:cNvSpPr/>
          <p:nvPr/>
        </p:nvSpPr>
        <p:spPr>
          <a:xfrm>
            <a:off x="0" y="0"/>
            <a:ext cx="9144000" cy="1071563"/>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232" eaLnBrk="1" fontAlgn="auto" hangingPunct="1">
              <a:spcBef>
                <a:spcPts val="0"/>
              </a:spcBef>
              <a:spcAft>
                <a:spcPts val="0"/>
              </a:spcAft>
              <a:defRPr/>
            </a:pPr>
            <a:endParaRPr lang="en-US" sz="1404" b="0" i="0">
              <a:latin typeface="Arial" panose="020B0604020202020204" pitchFamily="34" charset="0"/>
            </a:endParaRPr>
          </a:p>
        </p:txBody>
      </p:sp>
      <p:sp>
        <p:nvSpPr>
          <p:cNvPr id="2" name="Title 1"/>
          <p:cNvSpPr>
            <a:spLocks noGrp="1"/>
          </p:cNvSpPr>
          <p:nvPr>
            <p:ph type="title"/>
          </p:nvPr>
        </p:nvSpPr>
        <p:spPr>
          <a:xfrm>
            <a:off x="466058" y="241297"/>
            <a:ext cx="6605302" cy="788685"/>
          </a:xfrm>
        </p:spPr>
        <p:txBody>
          <a:bodyPr lIns="45720">
            <a:normAutofit/>
          </a:bodyPr>
          <a:lstStyle>
            <a:lvl1pPr>
              <a:defRPr lang="en-US" sz="2800" b="1" i="0" kern="1200" dirty="0">
                <a:solidFill>
                  <a:schemeClr val="bg1"/>
                </a:solidFill>
                <a:latin typeface="Arial" panose="020B0604020202020204" pitchFamily="34" charset="0"/>
                <a:ea typeface="Arial" panose="020B0604020202020204" pitchFamily="34" charset="0"/>
                <a:cs typeface="Calibri Light" charset="0"/>
              </a:defRPr>
            </a:lvl1pPr>
          </a:lstStyle>
          <a:p>
            <a:r>
              <a:rPr lang="en-US" dirty="0"/>
              <a:t>Click to edit Master title style</a:t>
            </a:r>
          </a:p>
        </p:txBody>
      </p:sp>
      <p:sp>
        <p:nvSpPr>
          <p:cNvPr id="3" name="Content Placeholder 2"/>
          <p:cNvSpPr>
            <a:spLocks noGrp="1"/>
          </p:cNvSpPr>
          <p:nvPr>
            <p:ph idx="1"/>
          </p:nvPr>
        </p:nvSpPr>
        <p:spPr>
          <a:xfrm>
            <a:off x="466058" y="1401279"/>
            <a:ext cx="8239635" cy="3710118"/>
          </a:xfrm>
        </p:spPr>
        <p:txBody>
          <a:bodyPr lIns="64008" numCol="2">
            <a:normAutofit/>
          </a:bodyPr>
          <a:lstStyle>
            <a:lvl1pPr algn="l" defTabSz="685756" rtl="0" eaLnBrk="1" latinLnBrk="0" hangingPunct="1">
              <a:lnSpc>
                <a:spcPct val="100000"/>
              </a:lnSpc>
              <a:buClr>
                <a:schemeClr val="tx2"/>
              </a:buClr>
              <a:defRPr lang="en-US" sz="1800" kern="1200" dirty="0">
                <a:solidFill>
                  <a:schemeClr val="tx1"/>
                </a:solidFill>
                <a:latin typeface="+mj-lt"/>
                <a:ea typeface="Meiryo" panose="020B0604030504040204" pitchFamily="34" charset="-128"/>
                <a:cs typeface="Arial" panose="020B0604020202020204" pitchFamily="34" charset="0"/>
              </a:defRPr>
            </a:lvl1pPr>
            <a:lvl2pPr marL="514350" indent="-171450" algn="l" defTabSz="685756" rtl="0" eaLnBrk="1" latinLnBrk="0" hangingPunct="1">
              <a:lnSpc>
                <a:spcPct val="100000"/>
              </a:lnSpc>
              <a:spcBef>
                <a:spcPts val="600"/>
              </a:spcBef>
              <a:buClr>
                <a:schemeClr val="tx2"/>
              </a:buClr>
              <a:buFont typeface="Calibri" panose="020F0502020204030204" pitchFamily="34" charset="0"/>
              <a:buChar char="–"/>
              <a:defRPr lang="en-US" sz="1800" kern="1200" dirty="0">
                <a:solidFill>
                  <a:schemeClr val="tx1"/>
                </a:solidFill>
                <a:latin typeface="+mj-lt"/>
                <a:ea typeface="Meiryo" panose="020B0604030504040204" pitchFamily="34" charset="-128"/>
                <a:cs typeface="Arial" panose="020B0604020202020204" pitchFamily="34" charset="0"/>
              </a:defRPr>
            </a:lvl2pPr>
            <a:lvl3pPr algn="l" defTabSz="685756" rtl="0" eaLnBrk="1" latinLnBrk="0" hangingPunct="1">
              <a:lnSpc>
                <a:spcPct val="100000"/>
              </a:lnSpc>
              <a:spcBef>
                <a:spcPts val="600"/>
              </a:spcBef>
              <a:buClr>
                <a:schemeClr val="tx2"/>
              </a:buClr>
              <a:defRPr lang="en-US" sz="1800" kern="1200" dirty="0">
                <a:solidFill>
                  <a:schemeClr val="tx1"/>
                </a:solidFill>
                <a:latin typeface="+mj-lt"/>
                <a:ea typeface="Meiryo" panose="020B0604030504040204" pitchFamily="34" charset="-128"/>
                <a:cs typeface="Arial" panose="020B0604020202020204" pitchFamily="34" charset="0"/>
              </a:defRPr>
            </a:lvl3pPr>
            <a:lvl4pPr algn="l" defTabSz="685756" rtl="0" eaLnBrk="1" latinLnBrk="0" hangingPunct="1">
              <a:lnSpc>
                <a:spcPct val="100000"/>
              </a:lnSpc>
              <a:spcBef>
                <a:spcPts val="600"/>
              </a:spcBef>
              <a:buClr>
                <a:schemeClr val="tx2"/>
              </a:buClr>
              <a:defRPr lang="en-US" sz="1800" kern="1200" dirty="0">
                <a:solidFill>
                  <a:schemeClr val="tx1"/>
                </a:solidFill>
                <a:latin typeface="+mj-lt"/>
                <a:ea typeface="Meiryo" panose="020B0604030504040204" pitchFamily="34" charset="-128"/>
                <a:cs typeface="Arial" panose="020B0604020202020204" pitchFamily="34" charset="0"/>
              </a:defRPr>
            </a:lvl4pPr>
            <a:lvl5pPr algn="l" defTabSz="685756" rtl="0" eaLnBrk="1" latinLnBrk="0" hangingPunct="1">
              <a:lnSpc>
                <a:spcPct val="100000"/>
              </a:lnSpc>
              <a:spcBef>
                <a:spcPts val="600"/>
              </a:spcBef>
              <a:buClr>
                <a:schemeClr val="tx2"/>
              </a:buClr>
              <a:defRPr lang="en-US" sz="1800" kern="1200" dirty="0">
                <a:solidFill>
                  <a:schemeClr val="tx1"/>
                </a:solidFill>
                <a:latin typeface="+mj-lt"/>
                <a:ea typeface="Meiryo" panose="020B0604030504040204" pitchFamily="34" charset="-128"/>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6">
            <a:extLst>
              <a:ext uri="{FF2B5EF4-FFF2-40B4-BE49-F238E27FC236}">
                <a16:creationId xmlns:a16="http://schemas.microsoft.com/office/drawing/2014/main" id="{387BA5CE-51C0-8D4B-9C4E-080C28C3AA65}"/>
              </a:ext>
            </a:extLst>
          </p:cNvPr>
          <p:cNvSpPr>
            <a:spLocks noGrp="1"/>
          </p:cNvSpPr>
          <p:nvPr>
            <p:ph type="sldNum" sz="quarter" idx="10"/>
          </p:nvPr>
        </p:nvSpPr>
        <p:spPr/>
        <p:txBody>
          <a:bodyPr/>
          <a:lstStyle>
            <a:lvl1pPr>
              <a:defRPr smtClean="0">
                <a:solidFill>
                  <a:schemeClr val="tx1">
                    <a:lumMod val="75000"/>
                    <a:lumOff val="25000"/>
                  </a:schemeClr>
                </a:solidFill>
                <a:latin typeface="+mj-lt"/>
              </a:defRPr>
            </a:lvl1pPr>
          </a:lstStyle>
          <a:p>
            <a:pPr>
              <a:defRPr/>
            </a:pPr>
            <a:fld id="{77F3CFC6-E26A-BC44-998B-339BC07B05FE}" type="slidenum">
              <a:rPr lang="en-US" smtClean="0"/>
              <a:pPr>
                <a:defRPr/>
              </a:pPr>
              <a:t>‹#›</a:t>
            </a:fld>
            <a:endParaRPr lang="en-US" dirty="0"/>
          </a:p>
        </p:txBody>
      </p:sp>
      <p:sp>
        <p:nvSpPr>
          <p:cNvPr id="7" name="Footer Placeholder 6">
            <a:extLst>
              <a:ext uri="{FF2B5EF4-FFF2-40B4-BE49-F238E27FC236}">
                <a16:creationId xmlns:a16="http://schemas.microsoft.com/office/drawing/2014/main" id="{A3F04695-9916-BC4E-9EF8-4E6DC0B78CD1}"/>
              </a:ext>
            </a:extLst>
          </p:cNvPr>
          <p:cNvSpPr>
            <a:spLocks noGrp="1"/>
          </p:cNvSpPr>
          <p:nvPr>
            <p:ph type="ftr" sz="quarter" idx="11"/>
          </p:nvPr>
        </p:nvSpPr>
        <p:spPr/>
        <p:txBody>
          <a:bodyPr/>
          <a:lstStyle/>
          <a:p>
            <a:r>
              <a:rPr lang="en-US"/>
              <a:t>©Nexben. All Rights Reserved.</a:t>
            </a:r>
            <a:endParaRPr lang="en-US" dirty="0"/>
          </a:p>
        </p:txBody>
      </p:sp>
      <p:pic>
        <p:nvPicPr>
          <p:cNvPr id="11" name="Picture 10" descr="Logo&#10;&#10;Description automatically generated">
            <a:extLst>
              <a:ext uri="{FF2B5EF4-FFF2-40B4-BE49-F238E27FC236}">
                <a16:creationId xmlns:a16="http://schemas.microsoft.com/office/drawing/2014/main" id="{13F70F33-6D08-406D-8587-8009A961E056}"/>
              </a:ext>
            </a:extLst>
          </p:cNvPr>
          <p:cNvPicPr>
            <a:picLocks noChangeAspect="1"/>
          </p:cNvPicPr>
          <p:nvPr userDrawn="1"/>
        </p:nvPicPr>
        <p:blipFill>
          <a:blip r:embed="rId2"/>
          <a:stretch>
            <a:fillRect/>
          </a:stretch>
        </p:blipFill>
        <p:spPr>
          <a:xfrm>
            <a:off x="7562088" y="310896"/>
            <a:ext cx="1143000" cy="475802"/>
          </a:xfrm>
          <a:prstGeom prst="rect">
            <a:avLst/>
          </a:prstGeom>
        </p:spPr>
      </p:pic>
    </p:spTree>
    <p:extLst>
      <p:ext uri="{BB962C8B-B14F-4D97-AF65-F5344CB8AC3E}">
        <p14:creationId xmlns:p14="http://schemas.microsoft.com/office/powerpoint/2010/main" val="951828206"/>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een with bullets and Content Pic Righ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410147C-F2BC-D740-9B3E-4F9EAB3ABE8A}"/>
              </a:ext>
            </a:extLst>
          </p:cNvPr>
          <p:cNvSpPr/>
          <p:nvPr/>
        </p:nvSpPr>
        <p:spPr>
          <a:xfrm flipH="1">
            <a:off x="0" y="0"/>
            <a:ext cx="4572000" cy="571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232" eaLnBrk="1" fontAlgn="auto" hangingPunct="1">
              <a:spcBef>
                <a:spcPts val="0"/>
              </a:spcBef>
              <a:spcAft>
                <a:spcPts val="0"/>
              </a:spcAft>
              <a:defRPr/>
            </a:pPr>
            <a:endParaRPr lang="en-US" sz="1404" b="0" i="0">
              <a:latin typeface="Arial" panose="020B0604020202020204" pitchFamily="34" charset="0"/>
            </a:endParaRPr>
          </a:p>
        </p:txBody>
      </p:sp>
      <p:sp>
        <p:nvSpPr>
          <p:cNvPr id="6" name="Picture Placeholder 5"/>
          <p:cNvSpPr>
            <a:spLocks noGrp="1"/>
          </p:cNvSpPr>
          <p:nvPr>
            <p:ph type="pic" sz="quarter" idx="11"/>
          </p:nvPr>
        </p:nvSpPr>
        <p:spPr>
          <a:xfrm>
            <a:off x="4632326" y="1003610"/>
            <a:ext cx="4321174" cy="4287808"/>
          </a:xfrm>
        </p:spPr>
        <p:txBody>
          <a:bodyPr/>
          <a:lstStyle/>
          <a:p>
            <a:pPr lvl="0"/>
            <a:r>
              <a:rPr lang="en-US" noProof="0" dirty="0"/>
              <a:t>Click icon to add picture</a:t>
            </a:r>
          </a:p>
        </p:txBody>
      </p:sp>
      <p:sp>
        <p:nvSpPr>
          <p:cNvPr id="2" name="Title 1"/>
          <p:cNvSpPr>
            <a:spLocks noGrp="1"/>
          </p:cNvSpPr>
          <p:nvPr>
            <p:ph type="title"/>
          </p:nvPr>
        </p:nvSpPr>
        <p:spPr>
          <a:xfrm>
            <a:off x="458971" y="1003610"/>
            <a:ext cx="3893290" cy="788685"/>
          </a:xfrm>
        </p:spPr>
        <p:txBody>
          <a:bodyPr lIns="45720" rtlCol="0">
            <a:normAutofit/>
          </a:bodyPr>
          <a:lstStyle>
            <a:lvl1pPr>
              <a:defRPr lang="en-US" sz="2400" b="0" i="0" dirty="0">
                <a:solidFill>
                  <a:schemeClr val="bg1"/>
                </a:solidFill>
                <a:latin typeface="Arial" panose="020B0604020202020204" pitchFamily="34" charset="0"/>
                <a:ea typeface="Arial" panose="020B0604020202020204" pitchFamily="34" charset="0"/>
                <a:cs typeface="Calibri Light" charset="0"/>
              </a:defRPr>
            </a:lvl1pPr>
          </a:lstStyle>
          <a:p>
            <a:pPr lvl="0"/>
            <a:r>
              <a:rPr lang="en-US" dirty="0"/>
              <a:t>Click to edit Master title style</a:t>
            </a:r>
          </a:p>
        </p:txBody>
      </p:sp>
      <p:sp>
        <p:nvSpPr>
          <p:cNvPr id="9" name="Text Placeholder 8"/>
          <p:cNvSpPr>
            <a:spLocks noGrp="1"/>
          </p:cNvSpPr>
          <p:nvPr>
            <p:ph type="body" sz="quarter" idx="12"/>
          </p:nvPr>
        </p:nvSpPr>
        <p:spPr>
          <a:xfrm>
            <a:off x="458124" y="2022087"/>
            <a:ext cx="3894137" cy="3343779"/>
          </a:xfrm>
        </p:spPr>
        <p:txBody>
          <a:bodyPr lIns="64008"/>
          <a:lstStyle>
            <a:lvl1pPr>
              <a:spcBef>
                <a:spcPts val="600"/>
              </a:spcBef>
              <a:buClr>
                <a:schemeClr val="bg1"/>
              </a:buClr>
              <a:defRPr sz="1800">
                <a:solidFill>
                  <a:schemeClr val="bg1"/>
                </a:solidFill>
              </a:defRPr>
            </a:lvl1pPr>
            <a:lvl2pPr marL="514350" indent="-171450">
              <a:spcBef>
                <a:spcPts val="600"/>
              </a:spcBef>
              <a:buClr>
                <a:schemeClr val="bg1"/>
              </a:buClr>
              <a:buFont typeface="Avenir Book" panose="02000503020000020003" pitchFamily="2" charset="0"/>
              <a:buChar char="–"/>
              <a:defRPr sz="1800">
                <a:solidFill>
                  <a:schemeClr val="bg1"/>
                </a:solidFill>
              </a:defRPr>
            </a:lvl2pPr>
            <a:lvl3pPr>
              <a:spcBef>
                <a:spcPts val="600"/>
              </a:spcBef>
              <a:buClr>
                <a:schemeClr val="bg1"/>
              </a:buClr>
              <a:defRPr sz="1800">
                <a:solidFill>
                  <a:schemeClr val="bg1"/>
                </a:solidFill>
              </a:defRPr>
            </a:lvl3pPr>
            <a:lvl4pPr>
              <a:spcBef>
                <a:spcPts val="600"/>
              </a:spcBef>
              <a:buClr>
                <a:schemeClr val="bg1"/>
              </a:buClr>
              <a:defRPr sz="1800">
                <a:solidFill>
                  <a:schemeClr val="bg1"/>
                </a:solidFill>
              </a:defRPr>
            </a:lvl4pPr>
            <a:lvl5pPr>
              <a:spcBef>
                <a:spcPts val="600"/>
              </a:spcBef>
              <a:buClr>
                <a:schemeClr val="bg1"/>
              </a:buClr>
              <a:defRPr sz="18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5CC3B080-992C-1F49-BD5C-B678FB07A0A3}"/>
              </a:ext>
            </a:extLst>
          </p:cNvPr>
          <p:cNvSpPr>
            <a:spLocks noGrp="1"/>
          </p:cNvSpPr>
          <p:nvPr>
            <p:ph type="sldNum" sz="quarter" idx="13"/>
          </p:nvPr>
        </p:nvSpPr>
        <p:spPr/>
        <p:txBody>
          <a:bodyPr/>
          <a:lstStyle>
            <a:lvl1pPr>
              <a:defRPr/>
            </a:lvl1pPr>
          </a:lstStyle>
          <a:p>
            <a:pPr>
              <a:defRPr/>
            </a:pPr>
            <a:fld id="{71E19E6C-A63D-A945-9564-7E68EA73AB3E}" type="slidenum">
              <a:rPr lang="en-US"/>
              <a:pPr>
                <a:defRPr/>
              </a:pPr>
              <a:t>‹#›</a:t>
            </a:fld>
            <a:endParaRPr lang="en-US"/>
          </a:p>
        </p:txBody>
      </p:sp>
      <p:sp>
        <p:nvSpPr>
          <p:cNvPr id="3" name="Footer Placeholder 2">
            <a:extLst>
              <a:ext uri="{FF2B5EF4-FFF2-40B4-BE49-F238E27FC236}">
                <a16:creationId xmlns:a16="http://schemas.microsoft.com/office/drawing/2014/main" id="{0B10D603-9248-1A4B-8E7F-09176BE3CB00}"/>
              </a:ext>
            </a:extLst>
          </p:cNvPr>
          <p:cNvSpPr>
            <a:spLocks noGrp="1"/>
          </p:cNvSpPr>
          <p:nvPr>
            <p:ph type="ftr" sz="quarter" idx="14"/>
          </p:nvPr>
        </p:nvSpPr>
        <p:spPr/>
        <p:txBody>
          <a:bodyPr/>
          <a:lstStyle/>
          <a:p>
            <a:r>
              <a:rPr lang="en-US"/>
              <a:t>©Nexben. All Rights Reserved.</a:t>
            </a:r>
            <a:endParaRPr lang="en-US" dirty="0"/>
          </a:p>
        </p:txBody>
      </p:sp>
      <p:pic>
        <p:nvPicPr>
          <p:cNvPr id="10" name="Picture 9" descr="Logo&#10;&#10;Description automatically generated">
            <a:extLst>
              <a:ext uri="{FF2B5EF4-FFF2-40B4-BE49-F238E27FC236}">
                <a16:creationId xmlns:a16="http://schemas.microsoft.com/office/drawing/2014/main" id="{905F3B31-3FC1-4286-8BF0-F46992C6F08C}"/>
              </a:ext>
            </a:extLst>
          </p:cNvPr>
          <p:cNvPicPr>
            <a:picLocks noChangeAspect="1"/>
          </p:cNvPicPr>
          <p:nvPr userDrawn="1"/>
        </p:nvPicPr>
        <p:blipFill>
          <a:blip r:embed="rId2"/>
          <a:stretch>
            <a:fillRect/>
          </a:stretch>
        </p:blipFill>
        <p:spPr>
          <a:xfrm>
            <a:off x="7562693" y="310896"/>
            <a:ext cx="1143000" cy="475735"/>
          </a:xfrm>
          <a:prstGeom prst="rect">
            <a:avLst/>
          </a:prstGeom>
        </p:spPr>
      </p:pic>
    </p:spTree>
    <p:extLst>
      <p:ext uri="{BB962C8B-B14F-4D97-AF65-F5344CB8AC3E}">
        <p14:creationId xmlns:p14="http://schemas.microsoft.com/office/powerpoint/2010/main" val="3348618851"/>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Green with bullets and Content Pic Righ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410147C-F2BC-D740-9B3E-4F9EAB3ABE8A}"/>
              </a:ext>
            </a:extLst>
          </p:cNvPr>
          <p:cNvSpPr/>
          <p:nvPr/>
        </p:nvSpPr>
        <p:spPr>
          <a:xfrm flipH="1">
            <a:off x="0" y="0"/>
            <a:ext cx="4572000" cy="571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232" eaLnBrk="1" fontAlgn="auto" hangingPunct="1">
              <a:spcBef>
                <a:spcPts val="0"/>
              </a:spcBef>
              <a:spcAft>
                <a:spcPts val="0"/>
              </a:spcAft>
              <a:defRPr/>
            </a:pPr>
            <a:endParaRPr lang="en-US" sz="1404" b="0" i="0">
              <a:latin typeface="Arial" panose="020B0604020202020204" pitchFamily="34" charset="0"/>
            </a:endParaRPr>
          </a:p>
        </p:txBody>
      </p:sp>
      <p:sp>
        <p:nvSpPr>
          <p:cNvPr id="6" name="Picture Placeholder 5"/>
          <p:cNvSpPr>
            <a:spLocks noGrp="1"/>
          </p:cNvSpPr>
          <p:nvPr>
            <p:ph type="pic" sz="quarter" idx="11"/>
          </p:nvPr>
        </p:nvSpPr>
        <p:spPr>
          <a:xfrm>
            <a:off x="4632326" y="1003610"/>
            <a:ext cx="4321174" cy="4287808"/>
          </a:xfrm>
        </p:spPr>
        <p:txBody>
          <a:bodyPr/>
          <a:lstStyle/>
          <a:p>
            <a:pPr lvl="0"/>
            <a:r>
              <a:rPr lang="en-US" noProof="0" dirty="0"/>
              <a:t>Click icon to add picture</a:t>
            </a:r>
          </a:p>
        </p:txBody>
      </p:sp>
      <p:sp>
        <p:nvSpPr>
          <p:cNvPr id="2" name="Title 1"/>
          <p:cNvSpPr>
            <a:spLocks noGrp="1"/>
          </p:cNvSpPr>
          <p:nvPr>
            <p:ph type="title"/>
          </p:nvPr>
        </p:nvSpPr>
        <p:spPr>
          <a:xfrm>
            <a:off x="458971" y="1003610"/>
            <a:ext cx="3893290" cy="788685"/>
          </a:xfrm>
        </p:spPr>
        <p:txBody>
          <a:bodyPr lIns="45720" rtlCol="0">
            <a:normAutofit/>
          </a:bodyPr>
          <a:lstStyle>
            <a:lvl1pPr>
              <a:defRPr lang="en-US" sz="2400" b="0" i="0" dirty="0">
                <a:solidFill>
                  <a:schemeClr val="bg1"/>
                </a:solidFill>
                <a:latin typeface="Arial" panose="020B0604020202020204" pitchFamily="34" charset="0"/>
                <a:ea typeface="Arial" panose="020B0604020202020204" pitchFamily="34" charset="0"/>
                <a:cs typeface="Calibri Light" charset="0"/>
              </a:defRPr>
            </a:lvl1pPr>
          </a:lstStyle>
          <a:p>
            <a:pPr lvl="0"/>
            <a:r>
              <a:rPr lang="en-US" dirty="0"/>
              <a:t>Click to edit Master title style</a:t>
            </a:r>
          </a:p>
        </p:txBody>
      </p:sp>
      <p:sp>
        <p:nvSpPr>
          <p:cNvPr id="9" name="Text Placeholder 8"/>
          <p:cNvSpPr>
            <a:spLocks noGrp="1"/>
          </p:cNvSpPr>
          <p:nvPr>
            <p:ph type="body" sz="quarter" idx="12"/>
          </p:nvPr>
        </p:nvSpPr>
        <p:spPr>
          <a:xfrm>
            <a:off x="458124" y="2022087"/>
            <a:ext cx="3894137" cy="3343779"/>
          </a:xfrm>
        </p:spPr>
        <p:txBody>
          <a:bodyPr lIns="64008"/>
          <a:lstStyle>
            <a:lvl1pPr>
              <a:spcBef>
                <a:spcPts val="600"/>
              </a:spcBef>
              <a:buClr>
                <a:schemeClr val="bg1"/>
              </a:buClr>
              <a:defRPr sz="1800">
                <a:solidFill>
                  <a:schemeClr val="bg1"/>
                </a:solidFill>
              </a:defRPr>
            </a:lvl1pPr>
            <a:lvl2pPr marL="514350" indent="-171450">
              <a:spcBef>
                <a:spcPts val="600"/>
              </a:spcBef>
              <a:buClr>
                <a:schemeClr val="bg1"/>
              </a:buClr>
              <a:buFont typeface="Avenir Book" panose="02000503020000020003" pitchFamily="2" charset="0"/>
              <a:buChar char="–"/>
              <a:defRPr sz="1800">
                <a:solidFill>
                  <a:schemeClr val="bg1"/>
                </a:solidFill>
              </a:defRPr>
            </a:lvl2pPr>
            <a:lvl3pPr>
              <a:spcBef>
                <a:spcPts val="600"/>
              </a:spcBef>
              <a:buClr>
                <a:schemeClr val="bg1"/>
              </a:buClr>
              <a:defRPr sz="1800">
                <a:solidFill>
                  <a:schemeClr val="bg1"/>
                </a:solidFill>
              </a:defRPr>
            </a:lvl3pPr>
            <a:lvl4pPr>
              <a:spcBef>
                <a:spcPts val="600"/>
              </a:spcBef>
              <a:buClr>
                <a:schemeClr val="bg1"/>
              </a:buClr>
              <a:defRPr sz="1800">
                <a:solidFill>
                  <a:schemeClr val="bg1"/>
                </a:solidFill>
              </a:defRPr>
            </a:lvl4pPr>
            <a:lvl5pPr>
              <a:spcBef>
                <a:spcPts val="600"/>
              </a:spcBef>
              <a:buClr>
                <a:schemeClr val="bg1"/>
              </a:buClr>
              <a:defRPr sz="18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5CC3B080-992C-1F49-BD5C-B678FB07A0A3}"/>
              </a:ext>
            </a:extLst>
          </p:cNvPr>
          <p:cNvSpPr>
            <a:spLocks noGrp="1"/>
          </p:cNvSpPr>
          <p:nvPr>
            <p:ph type="sldNum" sz="quarter" idx="13"/>
          </p:nvPr>
        </p:nvSpPr>
        <p:spPr/>
        <p:txBody>
          <a:bodyPr/>
          <a:lstStyle>
            <a:lvl1pPr>
              <a:defRPr/>
            </a:lvl1pPr>
          </a:lstStyle>
          <a:p>
            <a:pPr>
              <a:defRPr/>
            </a:pPr>
            <a:fld id="{71E19E6C-A63D-A945-9564-7E68EA73AB3E}" type="slidenum">
              <a:rPr lang="en-US"/>
              <a:pPr>
                <a:defRPr/>
              </a:pPr>
              <a:t>‹#›</a:t>
            </a:fld>
            <a:endParaRPr lang="en-US"/>
          </a:p>
        </p:txBody>
      </p:sp>
      <p:sp>
        <p:nvSpPr>
          <p:cNvPr id="3" name="Footer Placeholder 2">
            <a:extLst>
              <a:ext uri="{FF2B5EF4-FFF2-40B4-BE49-F238E27FC236}">
                <a16:creationId xmlns:a16="http://schemas.microsoft.com/office/drawing/2014/main" id="{0B10D603-9248-1A4B-8E7F-09176BE3CB00}"/>
              </a:ext>
            </a:extLst>
          </p:cNvPr>
          <p:cNvSpPr>
            <a:spLocks noGrp="1"/>
          </p:cNvSpPr>
          <p:nvPr>
            <p:ph type="ftr" sz="quarter" idx="14"/>
          </p:nvPr>
        </p:nvSpPr>
        <p:spPr/>
        <p:txBody>
          <a:bodyPr/>
          <a:lstStyle/>
          <a:p>
            <a:r>
              <a:rPr lang="en-US"/>
              <a:t>©Nexben. All Rights Reserved.</a:t>
            </a:r>
            <a:endParaRPr lang="en-US" dirty="0"/>
          </a:p>
        </p:txBody>
      </p:sp>
      <p:pic>
        <p:nvPicPr>
          <p:cNvPr id="10" name="Picture 9" descr="Logo&#10;&#10;Description automatically generated">
            <a:extLst>
              <a:ext uri="{FF2B5EF4-FFF2-40B4-BE49-F238E27FC236}">
                <a16:creationId xmlns:a16="http://schemas.microsoft.com/office/drawing/2014/main" id="{1817EED4-57C3-48B9-B9B8-E263B0F9A800}"/>
              </a:ext>
            </a:extLst>
          </p:cNvPr>
          <p:cNvPicPr>
            <a:picLocks noChangeAspect="1"/>
          </p:cNvPicPr>
          <p:nvPr userDrawn="1"/>
        </p:nvPicPr>
        <p:blipFill>
          <a:blip r:embed="rId2"/>
          <a:stretch>
            <a:fillRect/>
          </a:stretch>
        </p:blipFill>
        <p:spPr>
          <a:xfrm>
            <a:off x="7562693" y="310896"/>
            <a:ext cx="1143000" cy="475735"/>
          </a:xfrm>
          <a:prstGeom prst="rect">
            <a:avLst/>
          </a:prstGeom>
        </p:spPr>
      </p:pic>
    </p:spTree>
    <p:extLst>
      <p:ext uri="{BB962C8B-B14F-4D97-AF65-F5344CB8AC3E}">
        <p14:creationId xmlns:p14="http://schemas.microsoft.com/office/powerpoint/2010/main" val="3543433005"/>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jp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Shape 56"/>
          <p:cNvSpPr/>
          <p:nvPr/>
        </p:nvSpPr>
        <p:spPr>
          <a:xfrm flipV="1">
            <a:off x="570431" y="5437857"/>
            <a:ext cx="0" cy="132841"/>
          </a:xfrm>
          <a:prstGeom prst="line">
            <a:avLst/>
          </a:prstGeom>
          <a:ln w="12700">
            <a:solidFill>
              <a:schemeClr val="bg1">
                <a:lumMod val="75000"/>
              </a:schemeClr>
            </a:solidFill>
            <a:miter/>
          </a:ln>
        </p:spPr>
        <p:txBody>
          <a:bodyPr lIns="0" tIns="0" rIns="0" bIns="0"/>
          <a:lstStyle/>
          <a:p>
            <a:pPr lvl="0" defTabSz="89291">
              <a:defRPr sz="1200">
                <a:latin typeface="+mj-lt"/>
                <a:ea typeface="+mj-ea"/>
                <a:cs typeface="+mj-cs"/>
                <a:sym typeface="Helvetica"/>
              </a:defRPr>
            </a:pPr>
            <a:endParaRPr sz="234" b="0" i="0">
              <a:latin typeface="Calibri Light" charset="0"/>
              <a:ea typeface="Calibri Light" charset="0"/>
              <a:cs typeface="Calibri Light" charset="0"/>
            </a:endParaRPr>
          </a:p>
        </p:txBody>
      </p:sp>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271562" y="5445835"/>
            <a:ext cx="186567" cy="105285"/>
          </a:xfrm>
          <a:prstGeom prst="rect">
            <a:avLst/>
          </a:prstGeom>
          <a:ln w="12700">
            <a:miter lim="400000"/>
          </a:ln>
        </p:spPr>
        <p:txBody>
          <a:bodyPr wrap="square" lIns="0" tIns="0" rIns="0" bIns="0">
            <a:spAutoFit/>
          </a:bodyPr>
          <a:lstStyle>
            <a:lvl1pPr algn="r">
              <a:defRPr lang="en-US" sz="684" b="0" i="0" smtClean="0">
                <a:solidFill>
                  <a:schemeClr val="bg1">
                    <a:lumMod val="65000"/>
                  </a:schemeClr>
                </a:solidFill>
                <a:latin typeface="Calibri Light" charset="0"/>
                <a:ea typeface="Calibri Light" charset="0"/>
                <a:cs typeface="Calibri Light" charset="0"/>
              </a:defRPr>
            </a:lvl1pPr>
          </a:lstStyle>
          <a:p>
            <a:pPr>
              <a:defRPr/>
            </a:pPr>
            <a:fld id="{BD430839-34D8-F841-8ECC-781A9B737047}" type="slidenum">
              <a:rPr lang="en-US" smtClean="0"/>
              <a:pPr>
                <a:defRPr/>
              </a:pPr>
              <a:t>‹#›</a:t>
            </a:fld>
            <a:endParaRPr lang="en-US"/>
          </a:p>
        </p:txBody>
      </p:sp>
      <p:sp>
        <p:nvSpPr>
          <p:cNvPr id="11" name="Footer Placeholder 4"/>
          <p:cNvSpPr>
            <a:spLocks noGrp="1"/>
          </p:cNvSpPr>
          <p:nvPr>
            <p:ph type="ftr" sz="quarter" idx="3"/>
          </p:nvPr>
        </p:nvSpPr>
        <p:spPr>
          <a:xfrm>
            <a:off x="682734" y="5415973"/>
            <a:ext cx="2320409" cy="116884"/>
          </a:xfrm>
          <a:prstGeom prst="rect">
            <a:avLst/>
          </a:prstGeom>
        </p:spPr>
        <p:txBody>
          <a:bodyPr/>
          <a:lstStyle>
            <a:lvl1pPr marL="0" algn="l" defTabSz="685756" rtl="0" eaLnBrk="1" latinLnBrk="0" hangingPunct="1">
              <a:defRPr lang="en-US" sz="684" b="0" i="0" kern="1200" smtClean="0">
                <a:solidFill>
                  <a:schemeClr val="bg1">
                    <a:lumMod val="65000"/>
                  </a:schemeClr>
                </a:solidFill>
                <a:latin typeface="Gulim" panose="020B0600000101010101" pitchFamily="34" charset="-127"/>
                <a:ea typeface="Gulim" panose="020B0600000101010101" pitchFamily="34" charset="-127"/>
                <a:cs typeface="Calibri Light" charset="0"/>
              </a:defRPr>
            </a:lvl1pPr>
          </a:lstStyle>
          <a:p>
            <a:r>
              <a:rPr lang="en-US"/>
              <a:t>©Nexben. All Rights Reserved.</a:t>
            </a:r>
            <a:endParaRPr lang="en-US" dirty="0"/>
          </a:p>
        </p:txBody>
      </p:sp>
      <p:pic>
        <p:nvPicPr>
          <p:cNvPr id="8" name="Picture 7" descr="A picture containing drawing&#10;&#10;Description automatically generated">
            <a:extLst>
              <a:ext uri="{FF2B5EF4-FFF2-40B4-BE49-F238E27FC236}">
                <a16:creationId xmlns:a16="http://schemas.microsoft.com/office/drawing/2014/main" id="{AFCDF221-E177-264F-8378-C6112EA56D67}"/>
              </a:ext>
            </a:extLst>
          </p:cNvPr>
          <p:cNvPicPr>
            <a:picLocks noChangeAspect="1"/>
          </p:cNvPicPr>
          <p:nvPr userDrawn="1"/>
        </p:nvPicPr>
        <p:blipFill>
          <a:blip r:embed="rId26"/>
          <a:stretch>
            <a:fillRect/>
          </a:stretch>
        </p:blipFill>
        <p:spPr>
          <a:xfrm>
            <a:off x="7793533" y="5345151"/>
            <a:ext cx="1078905" cy="225547"/>
          </a:xfrm>
          <a:prstGeom prst="rect">
            <a:avLst/>
          </a:prstGeom>
        </p:spPr>
      </p:pic>
      <p:sp>
        <p:nvSpPr>
          <p:cNvPr id="10" name="Rectangle 9">
            <a:extLst>
              <a:ext uri="{FF2B5EF4-FFF2-40B4-BE49-F238E27FC236}">
                <a16:creationId xmlns:a16="http://schemas.microsoft.com/office/drawing/2014/main" id="{A55D282B-E5D8-4418-AF50-647575E1D59B}"/>
              </a:ext>
            </a:extLst>
          </p:cNvPr>
          <p:cNvSpPr/>
          <p:nvPr userDrawn="1"/>
        </p:nvSpPr>
        <p:spPr>
          <a:xfrm>
            <a:off x="7695644" y="5332888"/>
            <a:ext cx="1241444" cy="2182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7925723"/>
      </p:ext>
    </p:extLst>
  </p:cSld>
  <p:clrMap bg1="lt1" tx1="dk1" bg2="lt2" tx2="dk2" accent1="accent1" accent2="accent2" accent3="accent3" accent4="accent4" accent5="accent5" accent6="accent6" hlink="hlink" folHlink="folHlink"/>
  <p:sldLayoutIdLst>
    <p:sldLayoutId id="2147483761" r:id="rId1"/>
    <p:sldLayoutId id="2147483764" r:id="rId2"/>
    <p:sldLayoutId id="2147483765" r:id="rId3"/>
    <p:sldLayoutId id="2147483762" r:id="rId4"/>
    <p:sldLayoutId id="2147483743" r:id="rId5"/>
    <p:sldLayoutId id="2147483763" r:id="rId6"/>
    <p:sldLayoutId id="2147483766" r:id="rId7"/>
    <p:sldLayoutId id="2147483749" r:id="rId8"/>
    <p:sldLayoutId id="2147483767" r:id="rId9"/>
    <p:sldLayoutId id="2147483751" r:id="rId10"/>
    <p:sldLayoutId id="2147483752" r:id="rId11"/>
    <p:sldLayoutId id="2147483755" r:id="rId12"/>
    <p:sldLayoutId id="2147483756" r:id="rId13"/>
    <p:sldLayoutId id="2147483759" r:id="rId14"/>
    <p:sldLayoutId id="2147483760" r:id="rId15"/>
    <p:sldLayoutId id="2147483768" r:id="rId16"/>
    <p:sldLayoutId id="2147483769" r:id="rId17"/>
    <p:sldLayoutId id="2147483770" r:id="rId18"/>
    <p:sldLayoutId id="2147483771" r:id="rId19"/>
    <p:sldLayoutId id="2147483772" r:id="rId20"/>
    <p:sldLayoutId id="2147483773" r:id="rId21"/>
    <p:sldLayoutId id="2147483774" r:id="rId22"/>
    <p:sldLayoutId id="2147483775" r:id="rId23"/>
    <p:sldLayoutId id="2147483776" r:id="rId24"/>
  </p:sldLayoutIdLst>
  <p:transition spd="med">
    <p:fade/>
  </p:transition>
  <p:hf hdr="0" dt="0"/>
  <p:txStyles>
    <p:titleStyle>
      <a:lvl1pPr algn="l" defTabSz="685756" rtl="0" eaLnBrk="1" latinLnBrk="0" hangingPunct="1">
        <a:lnSpc>
          <a:spcPct val="90000"/>
        </a:lnSpc>
        <a:spcBef>
          <a:spcPct val="0"/>
        </a:spcBef>
        <a:buNone/>
        <a:defRPr sz="3300" b="1" kern="1200">
          <a:solidFill>
            <a:schemeClr val="tx2"/>
          </a:solidFill>
          <a:latin typeface="+mj-lt"/>
          <a:ea typeface="+mj-ea"/>
          <a:cs typeface="+mj-cs"/>
        </a:defRPr>
      </a:lvl1pPr>
    </p:titleStyle>
    <p:bodyStyle>
      <a:lvl1pPr marL="342900" indent="-342900" algn="l" defTabSz="685756" rtl="0" eaLnBrk="1" latinLnBrk="0" hangingPunct="1">
        <a:lnSpc>
          <a:spcPct val="90000"/>
        </a:lnSpc>
        <a:spcBef>
          <a:spcPts val="750"/>
        </a:spcBef>
        <a:buClr>
          <a:schemeClr val="tx2"/>
        </a:buClr>
        <a:buFont typeface="Arial" panose="020B0604020202020204" pitchFamily="34" charset="0"/>
        <a:buChar char="•"/>
        <a:defRPr sz="2100" kern="1200">
          <a:solidFill>
            <a:schemeClr val="tx1"/>
          </a:solidFill>
          <a:latin typeface="+mj-lt"/>
          <a:ea typeface="Meiryo" panose="020B0604030504040204" pitchFamily="34" charset="-128"/>
          <a:cs typeface="Arial" panose="020B0604020202020204" pitchFamily="34" charset="0"/>
        </a:defRPr>
      </a:lvl1pPr>
      <a:lvl2pPr marL="628628" indent="-285750" algn="l" defTabSz="685756" rtl="0" eaLnBrk="1" latinLnBrk="0" hangingPunct="1">
        <a:lnSpc>
          <a:spcPct val="90000"/>
        </a:lnSpc>
        <a:spcBef>
          <a:spcPts val="375"/>
        </a:spcBef>
        <a:buClr>
          <a:schemeClr val="tx2"/>
        </a:buClr>
        <a:buFont typeface="Arial" panose="020B0604020202020204" pitchFamily="34" charset="0"/>
        <a:buChar char="•"/>
        <a:defRPr sz="1800" kern="1200">
          <a:solidFill>
            <a:schemeClr val="tx1"/>
          </a:solidFill>
          <a:latin typeface="+mj-lt"/>
          <a:ea typeface="Meiryo" panose="020B0604030504040204" pitchFamily="34" charset="-128"/>
          <a:cs typeface="Arial" panose="020B0604020202020204" pitchFamily="34" charset="0"/>
        </a:defRPr>
      </a:lvl2pPr>
      <a:lvl3pPr marL="971506" indent="-285750" algn="l" defTabSz="685756" rtl="0" eaLnBrk="1" latinLnBrk="0" hangingPunct="1">
        <a:lnSpc>
          <a:spcPct val="90000"/>
        </a:lnSpc>
        <a:spcBef>
          <a:spcPts val="375"/>
        </a:spcBef>
        <a:buClr>
          <a:schemeClr val="tx2"/>
        </a:buClr>
        <a:buFont typeface="Arial" panose="020B0604020202020204" pitchFamily="34" charset="0"/>
        <a:buChar char="•"/>
        <a:defRPr sz="1500" kern="1200">
          <a:solidFill>
            <a:schemeClr val="tx1"/>
          </a:solidFill>
          <a:latin typeface="+mj-lt"/>
          <a:ea typeface="Meiryo" panose="020B0604030504040204" pitchFamily="34" charset="-128"/>
          <a:cs typeface="Arial" panose="020B0604020202020204" pitchFamily="34" charset="0"/>
        </a:defRPr>
      </a:lvl3pPr>
      <a:lvl4pPr marL="1314384" indent="-285750" algn="l" defTabSz="685756" rtl="0" eaLnBrk="1" latinLnBrk="0" hangingPunct="1">
        <a:lnSpc>
          <a:spcPct val="90000"/>
        </a:lnSpc>
        <a:spcBef>
          <a:spcPts val="375"/>
        </a:spcBef>
        <a:buClr>
          <a:schemeClr val="tx2"/>
        </a:buClr>
        <a:buFont typeface="Arial" panose="020B0604020202020204" pitchFamily="34" charset="0"/>
        <a:buChar char="•"/>
        <a:defRPr sz="1350" kern="1200">
          <a:solidFill>
            <a:schemeClr val="tx1"/>
          </a:solidFill>
          <a:latin typeface="+mj-lt"/>
          <a:ea typeface="Meiryo" panose="020B0604030504040204" pitchFamily="34" charset="-128"/>
          <a:cs typeface="Arial" panose="020B0604020202020204" pitchFamily="34" charset="0"/>
        </a:defRPr>
      </a:lvl4pPr>
      <a:lvl5pPr marL="1657262" indent="-285750" algn="l" defTabSz="685756" rtl="0" eaLnBrk="1" latinLnBrk="0" hangingPunct="1">
        <a:lnSpc>
          <a:spcPct val="90000"/>
        </a:lnSpc>
        <a:spcBef>
          <a:spcPts val="375"/>
        </a:spcBef>
        <a:buClr>
          <a:schemeClr val="tx2"/>
        </a:buClr>
        <a:buFont typeface="Arial" panose="020B0604020202020204" pitchFamily="34" charset="0"/>
        <a:buChar char="•"/>
        <a:defRPr sz="1350" kern="1200">
          <a:solidFill>
            <a:schemeClr val="tx1"/>
          </a:solidFill>
          <a:latin typeface="+mj-lt"/>
          <a:ea typeface="Meiryo" panose="020B0604030504040204" pitchFamily="34" charset="-128"/>
          <a:cs typeface="Arial" panose="020B0604020202020204" pitchFamily="34" charset="0"/>
        </a:defRPr>
      </a:lvl5pPr>
      <a:lvl6pPr marL="1885829" indent="-171439" algn="l" defTabSz="68575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07" indent="-171439" algn="l" defTabSz="68575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85" indent="-171439" algn="l" defTabSz="68575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63" indent="-171439" algn="l" defTabSz="68575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56" rtl="0" eaLnBrk="1" latinLnBrk="0" hangingPunct="1">
        <a:defRPr sz="1350" kern="1200">
          <a:solidFill>
            <a:schemeClr val="tx1"/>
          </a:solidFill>
          <a:latin typeface="+mn-lt"/>
          <a:ea typeface="+mn-ea"/>
          <a:cs typeface="+mn-cs"/>
        </a:defRPr>
      </a:lvl1pPr>
      <a:lvl2pPr marL="342878" algn="l" defTabSz="685756" rtl="0" eaLnBrk="1" latinLnBrk="0" hangingPunct="1">
        <a:defRPr sz="1350" kern="1200">
          <a:solidFill>
            <a:schemeClr val="tx1"/>
          </a:solidFill>
          <a:latin typeface="+mn-lt"/>
          <a:ea typeface="+mn-ea"/>
          <a:cs typeface="+mn-cs"/>
        </a:defRPr>
      </a:lvl2pPr>
      <a:lvl3pPr marL="685756" algn="l" defTabSz="685756" rtl="0" eaLnBrk="1" latinLnBrk="0" hangingPunct="1">
        <a:defRPr sz="1350" kern="1200">
          <a:solidFill>
            <a:schemeClr val="tx1"/>
          </a:solidFill>
          <a:latin typeface="+mn-lt"/>
          <a:ea typeface="+mn-ea"/>
          <a:cs typeface="+mn-cs"/>
        </a:defRPr>
      </a:lvl3pPr>
      <a:lvl4pPr marL="1028634" algn="l" defTabSz="685756" rtl="0" eaLnBrk="1" latinLnBrk="0" hangingPunct="1">
        <a:defRPr sz="1350" kern="1200">
          <a:solidFill>
            <a:schemeClr val="tx1"/>
          </a:solidFill>
          <a:latin typeface="+mn-lt"/>
          <a:ea typeface="+mn-ea"/>
          <a:cs typeface="+mn-cs"/>
        </a:defRPr>
      </a:lvl4pPr>
      <a:lvl5pPr marL="1371512" algn="l" defTabSz="685756" rtl="0" eaLnBrk="1" latinLnBrk="0" hangingPunct="1">
        <a:defRPr sz="1350" kern="1200">
          <a:solidFill>
            <a:schemeClr val="tx1"/>
          </a:solidFill>
          <a:latin typeface="+mn-lt"/>
          <a:ea typeface="+mn-ea"/>
          <a:cs typeface="+mn-cs"/>
        </a:defRPr>
      </a:lvl5pPr>
      <a:lvl6pPr marL="1714390" algn="l" defTabSz="685756" rtl="0" eaLnBrk="1" latinLnBrk="0" hangingPunct="1">
        <a:defRPr sz="1350" kern="1200">
          <a:solidFill>
            <a:schemeClr val="tx1"/>
          </a:solidFill>
          <a:latin typeface="+mn-lt"/>
          <a:ea typeface="+mn-ea"/>
          <a:cs typeface="+mn-cs"/>
        </a:defRPr>
      </a:lvl6pPr>
      <a:lvl7pPr marL="2057268" algn="l" defTabSz="685756" rtl="0" eaLnBrk="1" latinLnBrk="0" hangingPunct="1">
        <a:defRPr sz="1350" kern="1200">
          <a:solidFill>
            <a:schemeClr val="tx1"/>
          </a:solidFill>
          <a:latin typeface="+mn-lt"/>
          <a:ea typeface="+mn-ea"/>
          <a:cs typeface="+mn-cs"/>
        </a:defRPr>
      </a:lvl7pPr>
      <a:lvl8pPr marL="2400146" algn="l" defTabSz="685756" rtl="0" eaLnBrk="1" latinLnBrk="0" hangingPunct="1">
        <a:defRPr sz="1350" kern="1200">
          <a:solidFill>
            <a:schemeClr val="tx1"/>
          </a:solidFill>
          <a:latin typeface="+mn-lt"/>
          <a:ea typeface="+mn-ea"/>
          <a:cs typeface="+mn-cs"/>
        </a:defRPr>
      </a:lvl8pPr>
      <a:lvl9pPr marL="2743024" algn="l" defTabSz="685756"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comments" Target="../comments/comment1.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svg"/><Relationship Id="rId12" Type="http://schemas.openxmlformats.org/officeDocument/2006/relationships/image" Target="../media/image14.sv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hyperlink" Target="mailto:tdeur@tggsolutions.com"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hyperlink" Target="mailto:canderson@tggsolutions.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7.emf"/><Relationship Id="rId4" Type="http://schemas.openxmlformats.org/officeDocument/2006/relationships/image" Target="../media/image16.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6D2566C-2FE9-0843-8693-006FA5704DEA}"/>
              </a:ext>
            </a:extLst>
          </p:cNvPr>
          <p:cNvSpPr>
            <a:spLocks noGrp="1"/>
          </p:cNvSpPr>
          <p:nvPr>
            <p:ph type="title"/>
          </p:nvPr>
        </p:nvSpPr>
        <p:spPr>
          <a:xfrm>
            <a:off x="682733" y="2170324"/>
            <a:ext cx="7886700" cy="1104636"/>
          </a:xfrm>
        </p:spPr>
        <p:txBody>
          <a:bodyPr/>
          <a:lstStyle/>
          <a:p>
            <a:r>
              <a:rPr lang="en-US" dirty="0"/>
              <a:t>Introduction to ICHRAs</a:t>
            </a:r>
          </a:p>
        </p:txBody>
      </p:sp>
      <p:sp>
        <p:nvSpPr>
          <p:cNvPr id="2" name="Slide Number Placeholder 1">
            <a:extLst>
              <a:ext uri="{FF2B5EF4-FFF2-40B4-BE49-F238E27FC236}">
                <a16:creationId xmlns:a16="http://schemas.microsoft.com/office/drawing/2014/main" id="{E8F05C51-AD1F-2446-93B4-03FC484D22EB}"/>
              </a:ext>
            </a:extLst>
          </p:cNvPr>
          <p:cNvSpPr>
            <a:spLocks noGrp="1"/>
          </p:cNvSpPr>
          <p:nvPr>
            <p:ph type="sldNum" sz="quarter" idx="10"/>
          </p:nvPr>
        </p:nvSpPr>
        <p:spPr/>
        <p:txBody>
          <a:bodyPr/>
          <a:lstStyle/>
          <a:p>
            <a:pPr>
              <a:defRPr/>
            </a:pPr>
            <a:fld id="{BD430839-34D8-F841-8ECC-781A9B737047}" type="slidenum">
              <a:rPr lang="en-US" smtClean="0"/>
              <a:pPr>
                <a:defRPr/>
              </a:pPr>
              <a:t>1</a:t>
            </a:fld>
            <a:endParaRPr lang="en-US"/>
          </a:p>
        </p:txBody>
      </p:sp>
      <p:sp>
        <p:nvSpPr>
          <p:cNvPr id="3" name="Footer Placeholder 2">
            <a:extLst>
              <a:ext uri="{FF2B5EF4-FFF2-40B4-BE49-F238E27FC236}">
                <a16:creationId xmlns:a16="http://schemas.microsoft.com/office/drawing/2014/main" id="{4D3FB118-2882-462B-95C6-D4644E70D332}"/>
              </a:ext>
            </a:extLst>
          </p:cNvPr>
          <p:cNvSpPr>
            <a:spLocks noGrp="1"/>
          </p:cNvSpPr>
          <p:nvPr>
            <p:ph type="ftr" sz="quarter" idx="11"/>
          </p:nvPr>
        </p:nvSpPr>
        <p:spPr>
          <a:xfrm>
            <a:off x="543248" y="5411554"/>
            <a:ext cx="2320409" cy="151581"/>
          </a:xfrm>
        </p:spPr>
        <p:txBody>
          <a:bodyPr/>
          <a:lstStyle/>
          <a:p>
            <a:r>
              <a:rPr lang="en-US" dirty="0">
                <a:latin typeface="Arial Nova Light" panose="020B0604020202020204" pitchFamily="34" charset="0"/>
              </a:rPr>
              <a:t>Nexben©. All Rights Reserved.</a:t>
            </a:r>
          </a:p>
        </p:txBody>
      </p:sp>
    </p:spTree>
    <p:extLst>
      <p:ext uri="{BB962C8B-B14F-4D97-AF65-F5344CB8AC3E}">
        <p14:creationId xmlns:p14="http://schemas.microsoft.com/office/powerpoint/2010/main" val="3647223774"/>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E8638E4-D422-42BC-BD77-ED6A0EBA0537}"/>
              </a:ext>
            </a:extLst>
          </p:cNvPr>
          <p:cNvSpPr>
            <a:spLocks noGrp="1"/>
          </p:cNvSpPr>
          <p:nvPr>
            <p:ph sz="quarter" idx="14"/>
          </p:nvPr>
        </p:nvSpPr>
        <p:spPr>
          <a:xfrm>
            <a:off x="931499" y="1968384"/>
            <a:ext cx="5814989" cy="2731313"/>
          </a:xfrm>
        </p:spPr>
        <p:txBody>
          <a:bodyPr>
            <a:noAutofit/>
          </a:bodyPr>
          <a:lstStyle/>
          <a:p>
            <a:pPr marL="0" indent="0" algn="l"/>
            <a:r>
              <a:rPr lang="en-US" sz="1800" dirty="0">
                <a:solidFill>
                  <a:schemeClr val="bg1"/>
                </a:solidFill>
              </a:rPr>
              <a:t>It depends. Should the ICHRA benefit offered by the employer be deemed unaffordable under the definition laid out by the Affordable Care Act, employees may waive enrollment in the ICHRA and may claim the premium tax credits for use through a federal or state-based health insurance exchange.</a:t>
            </a:r>
          </a:p>
        </p:txBody>
      </p:sp>
      <p:sp>
        <p:nvSpPr>
          <p:cNvPr id="3" name="Title 2">
            <a:extLst>
              <a:ext uri="{FF2B5EF4-FFF2-40B4-BE49-F238E27FC236}">
                <a16:creationId xmlns:a16="http://schemas.microsoft.com/office/drawing/2014/main" id="{D94E2834-D6FF-4068-9519-FD818FB13A00}"/>
              </a:ext>
            </a:extLst>
          </p:cNvPr>
          <p:cNvSpPr>
            <a:spLocks noGrp="1"/>
          </p:cNvSpPr>
          <p:nvPr>
            <p:ph type="title"/>
          </p:nvPr>
        </p:nvSpPr>
        <p:spPr>
          <a:xfrm>
            <a:off x="931499" y="-162324"/>
            <a:ext cx="3648636" cy="1414431"/>
          </a:xfrm>
        </p:spPr>
        <p:txBody>
          <a:bodyPr/>
          <a:lstStyle/>
          <a:p>
            <a:r>
              <a:rPr lang="en-US" dirty="0"/>
              <a:t>Question?</a:t>
            </a:r>
          </a:p>
        </p:txBody>
      </p:sp>
      <p:sp>
        <p:nvSpPr>
          <p:cNvPr id="4" name="Text Placeholder 3">
            <a:extLst>
              <a:ext uri="{FF2B5EF4-FFF2-40B4-BE49-F238E27FC236}">
                <a16:creationId xmlns:a16="http://schemas.microsoft.com/office/drawing/2014/main" id="{D49539A6-DD4B-4A31-9E92-B19796F06EA3}"/>
              </a:ext>
            </a:extLst>
          </p:cNvPr>
          <p:cNvSpPr>
            <a:spLocks noGrp="1"/>
          </p:cNvSpPr>
          <p:nvPr>
            <p:ph type="body" idx="1"/>
          </p:nvPr>
        </p:nvSpPr>
        <p:spPr>
          <a:xfrm>
            <a:off x="931499" y="1397588"/>
            <a:ext cx="6194130" cy="823994"/>
          </a:xfrm>
        </p:spPr>
        <p:txBody>
          <a:bodyPr>
            <a:noAutofit/>
          </a:bodyPr>
          <a:lstStyle/>
          <a:p>
            <a:r>
              <a:rPr lang="en-US" sz="1800" b="1" i="1" dirty="0"/>
              <a:t>If an employee is offered an ICHRA, are they still eligible for the premium tax credit? </a:t>
            </a:r>
            <a:endParaRPr lang="en-US" sz="1800" dirty="0"/>
          </a:p>
        </p:txBody>
      </p:sp>
      <p:sp>
        <p:nvSpPr>
          <p:cNvPr id="5" name="Footer Placeholder 4">
            <a:extLst>
              <a:ext uri="{FF2B5EF4-FFF2-40B4-BE49-F238E27FC236}">
                <a16:creationId xmlns:a16="http://schemas.microsoft.com/office/drawing/2014/main" id="{A6EF4A42-17E3-4FB4-AB43-45E403EBEB60}"/>
              </a:ext>
            </a:extLst>
          </p:cNvPr>
          <p:cNvSpPr>
            <a:spLocks noGrp="1"/>
          </p:cNvSpPr>
          <p:nvPr>
            <p:ph type="ftr" sz="quarter" idx="11"/>
          </p:nvPr>
        </p:nvSpPr>
        <p:spPr/>
        <p:txBody>
          <a:bodyPr/>
          <a:lstStyle/>
          <a:p>
            <a:endParaRPr lang="en-US" sz="600" dirty="0"/>
          </a:p>
        </p:txBody>
      </p:sp>
      <p:sp>
        <p:nvSpPr>
          <p:cNvPr id="7" name="Slide Number Placeholder 6">
            <a:extLst>
              <a:ext uri="{FF2B5EF4-FFF2-40B4-BE49-F238E27FC236}">
                <a16:creationId xmlns:a16="http://schemas.microsoft.com/office/drawing/2014/main" id="{7B110ECC-8790-4955-8F7B-54F07F5A3BE5}"/>
              </a:ext>
            </a:extLst>
          </p:cNvPr>
          <p:cNvSpPr>
            <a:spLocks noGrp="1"/>
          </p:cNvSpPr>
          <p:nvPr>
            <p:ph type="sldNum" sz="quarter" idx="12"/>
          </p:nvPr>
        </p:nvSpPr>
        <p:spPr/>
        <p:txBody>
          <a:bodyPr/>
          <a:lstStyle/>
          <a:p>
            <a:fld id="{E313472D-BFB5-4CCD-ACA0-2399B44D45C6}" type="slidenum">
              <a:rPr lang="en-US" smtClean="0"/>
              <a:pPr/>
              <a:t>10</a:t>
            </a:fld>
            <a:endParaRPr lang="en-US" sz="600" dirty="0"/>
          </a:p>
        </p:txBody>
      </p:sp>
    </p:spTree>
    <p:extLst>
      <p:ext uri="{BB962C8B-B14F-4D97-AF65-F5344CB8AC3E}">
        <p14:creationId xmlns:p14="http://schemas.microsoft.com/office/powerpoint/2010/main" val="1574583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90FD7F-E647-4D4B-A2E0-7271CB413950}"/>
              </a:ext>
            </a:extLst>
          </p:cNvPr>
          <p:cNvSpPr>
            <a:spLocks noGrp="1"/>
          </p:cNvSpPr>
          <p:nvPr>
            <p:ph sz="half" idx="1"/>
          </p:nvPr>
        </p:nvSpPr>
        <p:spPr>
          <a:xfrm>
            <a:off x="4157786" y="851772"/>
            <a:ext cx="4450956" cy="4102904"/>
          </a:xfrm>
        </p:spPr>
        <p:txBody>
          <a:bodyPr/>
          <a:lstStyle/>
          <a:p>
            <a:pPr>
              <a:lnSpc>
                <a:spcPct val="120000"/>
              </a:lnSpc>
              <a:spcAft>
                <a:spcPts val="1200"/>
              </a:spcAft>
            </a:pPr>
            <a:r>
              <a:rPr lang="en-US" sz="1200" dirty="0">
                <a:ea typeface="Open Sans" panose="020B0606030504020204" pitchFamily="34" charset="0"/>
              </a:rPr>
              <a:t>Eliminates the guesswork of which plans meet the needs of all (or most) employees</a:t>
            </a:r>
          </a:p>
          <a:p>
            <a:pPr>
              <a:lnSpc>
                <a:spcPct val="120000"/>
              </a:lnSpc>
              <a:spcAft>
                <a:spcPts val="1200"/>
              </a:spcAft>
            </a:pPr>
            <a:r>
              <a:rPr lang="en-US" sz="1200" dirty="0">
                <a:ea typeface="Open Sans" panose="020B0606030504020204" pitchFamily="34" charset="0"/>
              </a:rPr>
              <a:t>Gives a competitive advantage in recruiting and retaining good people</a:t>
            </a:r>
          </a:p>
          <a:p>
            <a:pPr>
              <a:lnSpc>
                <a:spcPct val="120000"/>
              </a:lnSpc>
              <a:spcAft>
                <a:spcPts val="1200"/>
              </a:spcAft>
            </a:pPr>
            <a:r>
              <a:rPr lang="en-US" sz="1200" dirty="0">
                <a:ea typeface="Open Sans" panose="020B0606030504020204" pitchFamily="34" charset="0"/>
              </a:rPr>
              <a:t>Enables cost predictability</a:t>
            </a:r>
          </a:p>
          <a:p>
            <a:pPr>
              <a:lnSpc>
                <a:spcPct val="120000"/>
              </a:lnSpc>
              <a:spcAft>
                <a:spcPts val="1200"/>
              </a:spcAft>
            </a:pPr>
            <a:r>
              <a:rPr lang="en-US" sz="1200" dirty="0">
                <a:ea typeface="Open Sans" panose="020B0606030504020204" pitchFamily="34" charset="0"/>
              </a:rPr>
              <a:t>Removes some of the burdens of managing a health plan and unexpected health risks, off of the employer</a:t>
            </a:r>
          </a:p>
          <a:p>
            <a:pPr>
              <a:lnSpc>
                <a:spcPct val="120000"/>
              </a:lnSpc>
              <a:spcAft>
                <a:spcPts val="1200"/>
              </a:spcAft>
            </a:pPr>
            <a:r>
              <a:rPr lang="en-US" sz="1200" dirty="0">
                <a:ea typeface="Open Sans" panose="020B0606030504020204" pitchFamily="34" charset="0"/>
              </a:rPr>
              <a:t>Reduces the administrative stress of handling renewals</a:t>
            </a:r>
          </a:p>
          <a:p>
            <a:pPr>
              <a:lnSpc>
                <a:spcPct val="120000"/>
              </a:lnSpc>
              <a:spcAft>
                <a:spcPts val="1200"/>
              </a:spcAft>
            </a:pPr>
            <a:r>
              <a:rPr lang="en-US" sz="1200" dirty="0">
                <a:ea typeface="Open Sans" panose="020B0606030504020204" pitchFamily="34" charset="0"/>
              </a:rPr>
              <a:t>No participation minimums to worry about</a:t>
            </a:r>
          </a:p>
          <a:p>
            <a:pPr>
              <a:lnSpc>
                <a:spcPct val="120000"/>
              </a:lnSpc>
              <a:spcAft>
                <a:spcPts val="1200"/>
              </a:spcAft>
            </a:pPr>
            <a:r>
              <a:rPr lang="en-US" sz="1200" dirty="0">
                <a:ea typeface="Open Sans" panose="020B0606030504020204" pitchFamily="34" charset="0"/>
              </a:rPr>
              <a:t>If an employee does not buy insurance or does not use all of the ICHRA money, the employer keeps the money</a:t>
            </a:r>
          </a:p>
          <a:p>
            <a:pPr>
              <a:lnSpc>
                <a:spcPct val="120000"/>
              </a:lnSpc>
              <a:spcAft>
                <a:spcPts val="1200"/>
              </a:spcAft>
            </a:pPr>
            <a:endParaRPr lang="en-US" sz="1400" dirty="0">
              <a:ea typeface="Open Sans" panose="020B0606030504020204" pitchFamily="34" charset="0"/>
            </a:endParaRPr>
          </a:p>
          <a:p>
            <a:pPr>
              <a:lnSpc>
                <a:spcPct val="120000"/>
              </a:lnSpc>
              <a:spcAft>
                <a:spcPts val="1200"/>
              </a:spcAft>
            </a:pPr>
            <a:endParaRPr lang="en-US" sz="1400" dirty="0">
              <a:ea typeface="Open Sans" panose="020B0606030504020204" pitchFamily="34" charset="0"/>
            </a:endParaRPr>
          </a:p>
          <a:p>
            <a:pPr marL="0" indent="0">
              <a:lnSpc>
                <a:spcPct val="120000"/>
              </a:lnSpc>
              <a:spcAft>
                <a:spcPts val="1200"/>
              </a:spcAft>
              <a:buNone/>
            </a:pPr>
            <a:endParaRPr lang="en-US" sz="1400" dirty="0">
              <a:latin typeface="Arial" panose="020B0604020202020204" pitchFamily="34" charset="0"/>
              <a:ea typeface="Open Sans" panose="020B0606030504020204" pitchFamily="34" charset="0"/>
            </a:endParaRPr>
          </a:p>
        </p:txBody>
      </p:sp>
      <p:sp>
        <p:nvSpPr>
          <p:cNvPr id="5" name="Title 4">
            <a:extLst>
              <a:ext uri="{FF2B5EF4-FFF2-40B4-BE49-F238E27FC236}">
                <a16:creationId xmlns:a16="http://schemas.microsoft.com/office/drawing/2014/main" id="{6003CDA3-568E-4546-94C7-C74D465A8172}"/>
              </a:ext>
            </a:extLst>
          </p:cNvPr>
          <p:cNvSpPr>
            <a:spLocks noGrp="1"/>
          </p:cNvSpPr>
          <p:nvPr>
            <p:ph type="title"/>
          </p:nvPr>
        </p:nvSpPr>
        <p:spPr>
          <a:xfrm>
            <a:off x="4157785" y="285751"/>
            <a:ext cx="4680587" cy="566020"/>
          </a:xfrm>
        </p:spPr>
        <p:txBody>
          <a:bodyPr/>
          <a:lstStyle/>
          <a:p>
            <a:r>
              <a:rPr lang="en-US" dirty="0"/>
              <a:t>Employer benefits</a:t>
            </a:r>
          </a:p>
        </p:txBody>
      </p:sp>
      <p:pic>
        <p:nvPicPr>
          <p:cNvPr id="18" name="Picture Placeholder 17" descr="A picture containing person, person&#10;&#10;Description automatically generated">
            <a:extLst>
              <a:ext uri="{FF2B5EF4-FFF2-40B4-BE49-F238E27FC236}">
                <a16:creationId xmlns:a16="http://schemas.microsoft.com/office/drawing/2014/main" id="{5D1E03AE-2EA7-4118-A913-E7C2B27BAD54}"/>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57459" t="1091" r="8825"/>
          <a:stretch/>
        </p:blipFill>
        <p:spPr>
          <a:xfrm>
            <a:off x="-503221" y="0"/>
            <a:ext cx="4453282" cy="5715000"/>
          </a:xfrm>
        </p:spPr>
      </p:pic>
      <p:sp>
        <p:nvSpPr>
          <p:cNvPr id="3" name="Slide Number Placeholder 2">
            <a:extLst>
              <a:ext uri="{FF2B5EF4-FFF2-40B4-BE49-F238E27FC236}">
                <a16:creationId xmlns:a16="http://schemas.microsoft.com/office/drawing/2014/main" id="{0170ADA9-4311-431E-A1B5-123FA828B48E}"/>
              </a:ext>
            </a:extLst>
          </p:cNvPr>
          <p:cNvSpPr>
            <a:spLocks noGrp="1"/>
          </p:cNvSpPr>
          <p:nvPr>
            <p:ph type="sldNum" sz="quarter" idx="12"/>
          </p:nvPr>
        </p:nvSpPr>
        <p:spPr/>
        <p:txBody>
          <a:bodyPr/>
          <a:lstStyle/>
          <a:p>
            <a:fld id="{E313472D-BFB5-4CCD-ACA0-2399B44D45C6}" type="slidenum">
              <a:rPr lang="en-US" smtClean="0"/>
              <a:pPr/>
              <a:t>11</a:t>
            </a:fld>
            <a:endParaRPr lang="en-US"/>
          </a:p>
        </p:txBody>
      </p:sp>
    </p:spTree>
    <p:extLst>
      <p:ext uri="{BB962C8B-B14F-4D97-AF65-F5344CB8AC3E}">
        <p14:creationId xmlns:p14="http://schemas.microsoft.com/office/powerpoint/2010/main" val="880629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984B2-337F-4002-9D2D-D04C5145F808}"/>
              </a:ext>
            </a:extLst>
          </p:cNvPr>
          <p:cNvSpPr>
            <a:spLocks noGrp="1"/>
          </p:cNvSpPr>
          <p:nvPr>
            <p:ph type="title"/>
          </p:nvPr>
        </p:nvSpPr>
        <p:spPr>
          <a:xfrm>
            <a:off x="282138" y="293844"/>
            <a:ext cx="4518462" cy="518956"/>
          </a:xfrm>
        </p:spPr>
        <p:txBody>
          <a:bodyPr/>
          <a:lstStyle/>
          <a:p>
            <a:r>
              <a:rPr lang="en-US" dirty="0"/>
              <a:t>Employee benefits</a:t>
            </a:r>
          </a:p>
        </p:txBody>
      </p:sp>
      <p:sp>
        <p:nvSpPr>
          <p:cNvPr id="3" name="Content Placeholder 2">
            <a:extLst>
              <a:ext uri="{FF2B5EF4-FFF2-40B4-BE49-F238E27FC236}">
                <a16:creationId xmlns:a16="http://schemas.microsoft.com/office/drawing/2014/main" id="{5FF0F7CB-F158-4E6E-AD26-CBF8E12EB680}"/>
              </a:ext>
            </a:extLst>
          </p:cNvPr>
          <p:cNvSpPr>
            <a:spLocks noGrp="1"/>
          </p:cNvSpPr>
          <p:nvPr>
            <p:ph sz="half" idx="13"/>
          </p:nvPr>
        </p:nvSpPr>
        <p:spPr>
          <a:xfrm>
            <a:off x="282139" y="966355"/>
            <a:ext cx="4518462" cy="4149557"/>
          </a:xfrm>
        </p:spPr>
        <p:txBody>
          <a:bodyPr/>
          <a:lstStyle/>
          <a:p>
            <a:pPr marL="0" indent="0">
              <a:lnSpc>
                <a:spcPct val="120000"/>
              </a:lnSpc>
              <a:spcAft>
                <a:spcPts val="1200"/>
              </a:spcAft>
              <a:buNone/>
            </a:pPr>
            <a:r>
              <a:rPr lang="en-US" sz="1400" b="1" dirty="0">
                <a:ea typeface="Open Sans" panose="020B0606030504020204" pitchFamily="34" charset="0"/>
              </a:rPr>
              <a:t>Presents more plan options</a:t>
            </a:r>
            <a:r>
              <a:rPr lang="en-US" sz="1400" dirty="0">
                <a:ea typeface="Open Sans" panose="020B0606030504020204" pitchFamily="34" charset="0"/>
              </a:rPr>
              <a:t> – gives the freedom to choose plans that better suit their needs and price range</a:t>
            </a:r>
          </a:p>
          <a:p>
            <a:pPr marL="0" indent="0">
              <a:lnSpc>
                <a:spcPct val="120000"/>
              </a:lnSpc>
              <a:spcAft>
                <a:spcPts val="1200"/>
              </a:spcAft>
              <a:buNone/>
            </a:pPr>
            <a:r>
              <a:rPr lang="en-US" sz="1400" b="1" dirty="0">
                <a:ea typeface="Open Sans" panose="020B0606030504020204" pitchFamily="34" charset="0"/>
              </a:rPr>
              <a:t>Provides tax advantages </a:t>
            </a:r>
            <a:r>
              <a:rPr lang="en-US" sz="1400" dirty="0">
                <a:ea typeface="Open Sans" panose="020B0606030504020204" pitchFamily="34" charset="0"/>
              </a:rPr>
              <a:t>– because reimbursements do not count toward the employees’ taxable wages  </a:t>
            </a:r>
          </a:p>
          <a:p>
            <a:pPr marL="0" indent="0">
              <a:lnSpc>
                <a:spcPct val="120000"/>
              </a:lnSpc>
              <a:spcAft>
                <a:spcPts val="1200"/>
              </a:spcAft>
              <a:buNone/>
            </a:pPr>
            <a:r>
              <a:rPr lang="en-US" sz="1400" b="1" dirty="0">
                <a:ea typeface="Open Sans" panose="020B0606030504020204" pitchFamily="34" charset="0"/>
              </a:rPr>
              <a:t>Provides plan portability </a:t>
            </a:r>
            <a:r>
              <a:rPr lang="en-US" sz="1400" dirty="0">
                <a:ea typeface="Open Sans" panose="020B0606030504020204" pitchFamily="34" charset="0"/>
              </a:rPr>
              <a:t>– employees can take the insurance with them if they leave the company.</a:t>
            </a:r>
          </a:p>
          <a:p>
            <a:pPr marL="0" indent="0">
              <a:lnSpc>
                <a:spcPct val="120000"/>
              </a:lnSpc>
              <a:spcAft>
                <a:spcPts val="1200"/>
              </a:spcAft>
              <a:buNone/>
            </a:pPr>
            <a:r>
              <a:rPr lang="en-US" sz="1400" b="1" dirty="0">
                <a:ea typeface="Open Sans" panose="020B0606030504020204" pitchFamily="34" charset="0"/>
              </a:rPr>
              <a:t>Provides privacy</a:t>
            </a:r>
            <a:r>
              <a:rPr lang="en-US" sz="1400" dirty="0">
                <a:ea typeface="Open Sans" panose="020B0606030504020204" pitchFamily="34" charset="0"/>
              </a:rPr>
              <a:t> – health claims data is not shared with the employer</a:t>
            </a:r>
            <a:endParaRPr lang="en-US" sz="1400" b="1" dirty="0">
              <a:ea typeface="Open Sans" panose="020B0606030504020204" pitchFamily="34" charset="0"/>
            </a:endParaRPr>
          </a:p>
          <a:p>
            <a:pPr marL="0" indent="0">
              <a:lnSpc>
                <a:spcPct val="120000"/>
              </a:lnSpc>
              <a:spcAft>
                <a:spcPts val="1200"/>
              </a:spcAft>
              <a:buNone/>
            </a:pPr>
            <a:r>
              <a:rPr lang="en-US" sz="1400" b="1" dirty="0">
                <a:ea typeface="Open Sans" panose="020B0606030504020204" pitchFamily="34" charset="0"/>
              </a:rPr>
              <a:t>Creates trust and sense of care </a:t>
            </a:r>
            <a:r>
              <a:rPr lang="en-US" sz="1400" dirty="0">
                <a:ea typeface="Open Sans" panose="020B0606030504020204" pitchFamily="34" charset="0"/>
              </a:rPr>
              <a:t>– When employees see their employer taking care of them, by offering funds to help pay for healthcare coverage </a:t>
            </a:r>
          </a:p>
          <a:p>
            <a:pPr marL="0" indent="0">
              <a:buNone/>
            </a:pPr>
            <a:endParaRPr lang="en-US" sz="1400" dirty="0"/>
          </a:p>
        </p:txBody>
      </p:sp>
      <p:sp>
        <p:nvSpPr>
          <p:cNvPr id="4" name="Footer Placeholder 3">
            <a:extLst>
              <a:ext uri="{FF2B5EF4-FFF2-40B4-BE49-F238E27FC236}">
                <a16:creationId xmlns:a16="http://schemas.microsoft.com/office/drawing/2014/main" id="{6F983F0E-CDA2-4813-9B26-95E2238FE0C3}"/>
              </a:ext>
            </a:extLst>
          </p:cNvPr>
          <p:cNvSpPr>
            <a:spLocks noGrp="1"/>
          </p:cNvSpPr>
          <p:nvPr>
            <p:ph type="ftr" sz="quarter" idx="15"/>
          </p:nvPr>
        </p:nvSpPr>
        <p:spPr/>
        <p:txBody>
          <a:bodyPr/>
          <a:lstStyle/>
          <a:p>
            <a:endParaRPr lang="en-US" sz="600" dirty="0"/>
          </a:p>
        </p:txBody>
      </p:sp>
      <p:sp>
        <p:nvSpPr>
          <p:cNvPr id="5" name="Slide Number Placeholder 4">
            <a:extLst>
              <a:ext uri="{FF2B5EF4-FFF2-40B4-BE49-F238E27FC236}">
                <a16:creationId xmlns:a16="http://schemas.microsoft.com/office/drawing/2014/main" id="{F4BA72F7-7EA4-4566-AE81-C78FCF4E6F74}"/>
              </a:ext>
            </a:extLst>
          </p:cNvPr>
          <p:cNvSpPr>
            <a:spLocks noGrp="1"/>
          </p:cNvSpPr>
          <p:nvPr>
            <p:ph type="sldNum" sz="quarter" idx="16"/>
          </p:nvPr>
        </p:nvSpPr>
        <p:spPr/>
        <p:txBody>
          <a:bodyPr/>
          <a:lstStyle/>
          <a:p>
            <a:fld id="{E313472D-BFB5-4CCD-ACA0-2399B44D45C6}" type="slidenum">
              <a:rPr lang="en-US" smtClean="0"/>
              <a:pPr/>
              <a:t>12</a:t>
            </a:fld>
            <a:endParaRPr lang="en-US" sz="600" dirty="0"/>
          </a:p>
        </p:txBody>
      </p:sp>
      <p:pic>
        <p:nvPicPr>
          <p:cNvPr id="8" name="Picture Placeholder 7" descr="A picture containing clothing&#10;&#10;Description automatically generated">
            <a:extLst>
              <a:ext uri="{FF2B5EF4-FFF2-40B4-BE49-F238E27FC236}">
                <a16:creationId xmlns:a16="http://schemas.microsoft.com/office/drawing/2014/main" id="{268937E3-2F7E-499B-91E3-A342BF4F300C}"/>
              </a:ext>
            </a:extLst>
          </p:cNvPr>
          <p:cNvPicPr>
            <a:picLocks noGrp="1" noChangeAspect="1"/>
          </p:cNvPicPr>
          <p:nvPr>
            <p:ph type="pic" sz="quarter" idx="17"/>
          </p:nvPr>
        </p:nvPicPr>
        <p:blipFill rotWithShape="1">
          <a:blip r:embed="rId3">
            <a:extLst>
              <a:ext uri="{28A0092B-C50C-407E-A947-70E740481C1C}">
                <a14:useLocalDpi xmlns:a14="http://schemas.microsoft.com/office/drawing/2010/main" val="0"/>
              </a:ext>
            </a:extLst>
          </a:blip>
          <a:srcRect l="53287" r="12625"/>
          <a:stretch/>
        </p:blipFill>
        <p:spPr>
          <a:xfrm>
            <a:off x="5029204" y="-144736"/>
            <a:ext cx="4592782" cy="5894024"/>
          </a:xfrm>
        </p:spPr>
      </p:pic>
    </p:spTree>
    <p:extLst>
      <p:ext uri="{BB962C8B-B14F-4D97-AF65-F5344CB8AC3E}">
        <p14:creationId xmlns:p14="http://schemas.microsoft.com/office/powerpoint/2010/main" val="4108980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E4233-C960-4BAF-A374-855A1E067F35}"/>
              </a:ext>
            </a:extLst>
          </p:cNvPr>
          <p:cNvSpPr>
            <a:spLocks noGrp="1"/>
          </p:cNvSpPr>
          <p:nvPr>
            <p:ph type="title"/>
          </p:nvPr>
        </p:nvSpPr>
        <p:spPr/>
        <p:txBody>
          <a:bodyPr/>
          <a:lstStyle/>
          <a:p>
            <a:r>
              <a:rPr lang="en-US" dirty="0"/>
              <a:t>ICHRA key features </a:t>
            </a:r>
          </a:p>
        </p:txBody>
      </p:sp>
      <p:sp>
        <p:nvSpPr>
          <p:cNvPr id="5" name="Content Placeholder 2"/>
          <p:cNvSpPr>
            <a:spLocks noGrp="1"/>
          </p:cNvSpPr>
          <p:nvPr>
            <p:ph idx="1"/>
          </p:nvPr>
        </p:nvSpPr>
        <p:spPr>
          <a:xfrm>
            <a:off x="535500" y="1245724"/>
            <a:ext cx="8251662" cy="4006502"/>
          </a:xfrm>
          <a:solidFill>
            <a:schemeClr val="accent4">
              <a:lumMod val="60000"/>
              <a:lumOff val="40000"/>
            </a:schemeClr>
          </a:solidFill>
        </p:spPr>
        <p:txBody>
          <a:bodyPr numCol="1">
            <a:normAutofit fontScale="47500" lnSpcReduction="20000"/>
          </a:bodyPr>
          <a:lstStyle/>
          <a:p>
            <a:pPr>
              <a:lnSpc>
                <a:spcPct val="120000"/>
              </a:lnSpc>
              <a:spcAft>
                <a:spcPts val="1200"/>
              </a:spcAft>
            </a:pPr>
            <a:r>
              <a:rPr lang="en-US" sz="3200" dirty="0">
                <a:solidFill>
                  <a:schemeClr val="bg1"/>
                </a:solidFill>
                <a:ea typeface="Open Sans" panose="020B0606030504020204" pitchFamily="34" charset="0"/>
              </a:rPr>
              <a:t>Available to groups of all sizes</a:t>
            </a:r>
          </a:p>
          <a:p>
            <a:pPr>
              <a:lnSpc>
                <a:spcPct val="120000"/>
              </a:lnSpc>
              <a:spcAft>
                <a:spcPts val="1200"/>
              </a:spcAft>
            </a:pPr>
            <a:r>
              <a:rPr lang="en-US" sz="3200" dirty="0">
                <a:solidFill>
                  <a:schemeClr val="bg1"/>
                </a:solidFill>
                <a:ea typeface="Open Sans" panose="020B0606030504020204" pitchFamily="34" charset="0"/>
              </a:rPr>
              <a:t>An ICHRA can satisfy the requirements of the Applicable Large Employer (ALE) mandate </a:t>
            </a:r>
          </a:p>
          <a:p>
            <a:pPr>
              <a:lnSpc>
                <a:spcPct val="120000"/>
              </a:lnSpc>
              <a:spcAft>
                <a:spcPts val="1200"/>
              </a:spcAft>
            </a:pPr>
            <a:r>
              <a:rPr lang="en-US" sz="3200" dirty="0">
                <a:solidFill>
                  <a:schemeClr val="bg1"/>
                </a:solidFill>
                <a:ea typeface="Open Sans" panose="020B0606030504020204" pitchFamily="34" charset="0"/>
              </a:rPr>
              <a:t>11 class types available for setup under the ICHRA; an example - hourly vs. salary</a:t>
            </a:r>
          </a:p>
          <a:p>
            <a:pPr>
              <a:lnSpc>
                <a:spcPct val="120000"/>
              </a:lnSpc>
              <a:spcAft>
                <a:spcPts val="1200"/>
              </a:spcAft>
            </a:pPr>
            <a:r>
              <a:rPr lang="en-US" sz="3200" dirty="0">
                <a:solidFill>
                  <a:schemeClr val="bg1"/>
                </a:solidFill>
                <a:ea typeface="Open Sans" panose="020B0606030504020204" pitchFamily="34" charset="0"/>
              </a:rPr>
              <a:t>Contribution levels may differ based on family size and/or age groups</a:t>
            </a:r>
            <a:endParaRPr lang="en-US" sz="3200" dirty="0">
              <a:solidFill>
                <a:schemeClr val="bg1"/>
              </a:solidFill>
            </a:endParaRPr>
          </a:p>
          <a:p>
            <a:pPr>
              <a:lnSpc>
                <a:spcPct val="120000"/>
              </a:lnSpc>
              <a:spcAft>
                <a:spcPts val="1200"/>
              </a:spcAft>
            </a:pPr>
            <a:r>
              <a:rPr lang="en-US" sz="3200" dirty="0">
                <a:solidFill>
                  <a:schemeClr val="bg1"/>
                </a:solidFill>
                <a:ea typeface="Open Sans" panose="020B0606030504020204" pitchFamily="34" charset="0"/>
              </a:rPr>
              <a:t>Employers may offer both an ICHRA and traditional group health insurance plan, however not to the same class of employees</a:t>
            </a:r>
          </a:p>
          <a:p>
            <a:pPr>
              <a:lnSpc>
                <a:spcPct val="120000"/>
              </a:lnSpc>
              <a:spcAft>
                <a:spcPts val="1200"/>
              </a:spcAft>
            </a:pPr>
            <a:r>
              <a:rPr lang="en-US" sz="3200" dirty="0">
                <a:solidFill>
                  <a:schemeClr val="bg1"/>
                </a:solidFill>
              </a:rPr>
              <a:t>ICHRA reimbursable expenses include premiums for individual major medical,  Medicare coverage and section 213d expenses</a:t>
            </a:r>
          </a:p>
          <a:p>
            <a:pPr>
              <a:lnSpc>
                <a:spcPct val="120000"/>
              </a:lnSpc>
              <a:spcAft>
                <a:spcPts val="1200"/>
              </a:spcAft>
            </a:pPr>
            <a:endParaRPr lang="en-US" sz="2800" dirty="0">
              <a:solidFill>
                <a:schemeClr val="bg1"/>
              </a:solidFill>
              <a:ea typeface="Open Sans" panose="020B0606030504020204" pitchFamily="34" charset="0"/>
            </a:endParaRPr>
          </a:p>
          <a:p>
            <a:pPr>
              <a:lnSpc>
                <a:spcPct val="120000"/>
              </a:lnSpc>
              <a:spcAft>
                <a:spcPts val="1200"/>
              </a:spcAft>
            </a:pPr>
            <a:endParaRPr lang="en-US" sz="2800" dirty="0">
              <a:solidFill>
                <a:schemeClr val="bg1"/>
              </a:solidFill>
              <a:latin typeface="Arial" panose="020B0604020202020204" pitchFamily="34" charset="0"/>
              <a:ea typeface="Open Sans" panose="020B0606030504020204" pitchFamily="34" charset="0"/>
            </a:endParaRPr>
          </a:p>
          <a:p>
            <a:pPr>
              <a:lnSpc>
                <a:spcPct val="120000"/>
              </a:lnSpc>
              <a:spcAft>
                <a:spcPts val="1200"/>
              </a:spcAft>
            </a:pPr>
            <a:endParaRPr lang="en-US" sz="3200" dirty="0">
              <a:solidFill>
                <a:schemeClr val="bg1"/>
              </a:solidFill>
              <a:ea typeface="Open Sans" panose="020B0606030504020204" pitchFamily="34" charset="0"/>
            </a:endParaRPr>
          </a:p>
        </p:txBody>
      </p:sp>
      <p:sp>
        <p:nvSpPr>
          <p:cNvPr id="4" name="Slide Number Placeholder 3"/>
          <p:cNvSpPr>
            <a:spLocks noGrp="1"/>
          </p:cNvSpPr>
          <p:nvPr>
            <p:ph type="sldNum" sz="quarter" idx="10"/>
          </p:nvPr>
        </p:nvSpPr>
        <p:spPr/>
        <p:txBody>
          <a:bodyPr/>
          <a:lstStyle/>
          <a:p>
            <a:pPr>
              <a:defRPr/>
            </a:pPr>
            <a:fld id="{77F3CFC6-E26A-BC44-998B-339BC07B05FE}" type="slidenum">
              <a:rPr lang="en-US" smtClean="0"/>
              <a:pPr>
                <a:defRPr/>
              </a:pPr>
              <a:t>13</a:t>
            </a:fld>
            <a:endParaRPr lang="en-US" dirty="0"/>
          </a:p>
        </p:txBody>
      </p:sp>
      <p:sp>
        <p:nvSpPr>
          <p:cNvPr id="8" name="Footer Placeholder 7">
            <a:extLst>
              <a:ext uri="{FF2B5EF4-FFF2-40B4-BE49-F238E27FC236}">
                <a16:creationId xmlns:a16="http://schemas.microsoft.com/office/drawing/2014/main" id="{B796F9D8-8723-4F04-BF94-EDC8FE309DFE}"/>
              </a:ext>
            </a:extLst>
          </p:cNvPr>
          <p:cNvSpPr>
            <a:spLocks noGrp="1"/>
          </p:cNvSpPr>
          <p:nvPr>
            <p:ph type="ftr" sz="quarter" idx="11"/>
          </p:nvPr>
        </p:nvSpPr>
        <p:spPr>
          <a:xfrm>
            <a:off x="535500" y="5415261"/>
            <a:ext cx="2320409" cy="116884"/>
          </a:xfrm>
        </p:spPr>
        <p:txBody>
          <a:bodyPr/>
          <a:lstStyle/>
          <a:p>
            <a:r>
              <a:rPr lang="en-US" dirty="0">
                <a:latin typeface="Arial Nova Light" panose="020B0604020202020204" pitchFamily="34" charset="0"/>
              </a:rPr>
              <a:t> ©Nexben. All Rights Reserved.</a:t>
            </a:r>
          </a:p>
          <a:p>
            <a:endParaRPr lang="en-US" dirty="0"/>
          </a:p>
        </p:txBody>
      </p:sp>
    </p:spTree>
    <p:extLst>
      <p:ext uri="{BB962C8B-B14F-4D97-AF65-F5344CB8AC3E}">
        <p14:creationId xmlns:p14="http://schemas.microsoft.com/office/powerpoint/2010/main" val="2089881842"/>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E4233-C960-4BAF-A374-855A1E067F35}"/>
              </a:ext>
            </a:extLst>
          </p:cNvPr>
          <p:cNvSpPr>
            <a:spLocks noGrp="1"/>
          </p:cNvSpPr>
          <p:nvPr>
            <p:ph type="title"/>
          </p:nvPr>
        </p:nvSpPr>
        <p:spPr/>
        <p:txBody>
          <a:bodyPr/>
          <a:lstStyle/>
          <a:p>
            <a:r>
              <a:rPr lang="en-US" dirty="0"/>
              <a:t>Plan Design</a:t>
            </a:r>
          </a:p>
        </p:txBody>
      </p:sp>
      <p:sp>
        <p:nvSpPr>
          <p:cNvPr id="5" name="Content Placeholder 2"/>
          <p:cNvSpPr>
            <a:spLocks noGrp="1"/>
          </p:cNvSpPr>
          <p:nvPr>
            <p:ph idx="1"/>
          </p:nvPr>
        </p:nvSpPr>
        <p:spPr>
          <a:xfrm>
            <a:off x="466059" y="1201118"/>
            <a:ext cx="8336978" cy="4068305"/>
          </a:xfrm>
          <a:solidFill>
            <a:schemeClr val="accent5"/>
          </a:solidFill>
        </p:spPr>
        <p:txBody>
          <a:bodyPr numCol="1">
            <a:normAutofit fontScale="47500" lnSpcReduction="20000"/>
          </a:bodyPr>
          <a:lstStyle/>
          <a:p>
            <a:pPr marL="0" indent="0">
              <a:lnSpc>
                <a:spcPct val="120000"/>
              </a:lnSpc>
              <a:buNone/>
            </a:pPr>
            <a:r>
              <a:rPr lang="en-US" sz="2900" dirty="0">
                <a:solidFill>
                  <a:schemeClr val="bg1"/>
                </a:solidFill>
                <a:ea typeface="Meiryo" panose="020B0604030504040204" pitchFamily="34" charset="-128"/>
                <a:cs typeface="Arial" panose="020B0604020202020204" pitchFamily="34" charset="0"/>
              </a:rPr>
              <a:t>Employer can choose to structure the eligibility and contribution criteria using 11 employee classes defined by the ICHRA regulations: </a:t>
            </a:r>
          </a:p>
          <a:p>
            <a:pPr marL="341313" indent="-287338">
              <a:buClr>
                <a:schemeClr val="bg1"/>
              </a:buClr>
              <a:buFont typeface="+mj-lt"/>
              <a:buAutoNum type="arabicPeriod"/>
            </a:pPr>
            <a:r>
              <a:rPr lang="en-US" sz="2900" dirty="0">
                <a:solidFill>
                  <a:schemeClr val="bg1"/>
                </a:solidFill>
                <a:ea typeface="Meiryo" panose="020B0604030504040204" pitchFamily="34" charset="-128"/>
                <a:cs typeface="Arial" panose="020B0604020202020204" pitchFamily="34" charset="0"/>
              </a:rPr>
              <a:t>Full-time employees</a:t>
            </a:r>
          </a:p>
          <a:p>
            <a:pPr marL="341313" indent="-287338">
              <a:buClr>
                <a:schemeClr val="bg1"/>
              </a:buClr>
              <a:buFont typeface="+mj-lt"/>
              <a:buAutoNum type="arabicPeriod"/>
            </a:pPr>
            <a:r>
              <a:rPr lang="en-US" sz="2900" dirty="0">
                <a:solidFill>
                  <a:schemeClr val="bg1"/>
                </a:solidFill>
                <a:ea typeface="Meiryo" panose="020B0604030504040204" pitchFamily="34" charset="-128"/>
                <a:cs typeface="Arial" panose="020B0604020202020204" pitchFamily="34" charset="0"/>
              </a:rPr>
              <a:t>Part-time employees</a:t>
            </a:r>
          </a:p>
          <a:p>
            <a:pPr marL="341313" indent="-287338">
              <a:buClr>
                <a:schemeClr val="bg1"/>
              </a:buClr>
              <a:buFont typeface="+mj-lt"/>
              <a:buAutoNum type="arabicPeriod"/>
            </a:pPr>
            <a:r>
              <a:rPr lang="en-US" sz="2900" dirty="0">
                <a:solidFill>
                  <a:schemeClr val="bg1"/>
                </a:solidFill>
                <a:ea typeface="Meiryo" panose="020B0604030504040204" pitchFamily="34" charset="-128"/>
                <a:cs typeface="Arial" panose="020B0604020202020204" pitchFamily="34" charset="0"/>
              </a:rPr>
              <a:t>Seasonal employees</a:t>
            </a:r>
          </a:p>
          <a:p>
            <a:pPr marL="341313" indent="-287338">
              <a:buClr>
                <a:schemeClr val="bg1"/>
              </a:buClr>
              <a:buFont typeface="+mj-lt"/>
              <a:buAutoNum type="arabicPeriod"/>
            </a:pPr>
            <a:r>
              <a:rPr lang="en-US" sz="2900" dirty="0">
                <a:solidFill>
                  <a:schemeClr val="bg1"/>
                </a:solidFill>
                <a:ea typeface="Meiryo" panose="020B0604030504040204" pitchFamily="34" charset="-128"/>
                <a:cs typeface="Arial" panose="020B0604020202020204" pitchFamily="34" charset="0"/>
              </a:rPr>
              <a:t>Salaried employees</a:t>
            </a:r>
          </a:p>
          <a:p>
            <a:pPr marL="341313" indent="-287338">
              <a:buClr>
                <a:schemeClr val="bg1"/>
              </a:buClr>
              <a:buFont typeface="+mj-lt"/>
              <a:buAutoNum type="arabicPeriod"/>
            </a:pPr>
            <a:r>
              <a:rPr lang="en-US" sz="2900" dirty="0">
                <a:solidFill>
                  <a:schemeClr val="bg1"/>
                </a:solidFill>
                <a:ea typeface="Meiryo" panose="020B0604030504040204" pitchFamily="34" charset="-128"/>
                <a:cs typeface="Arial" panose="020B0604020202020204" pitchFamily="34" charset="0"/>
              </a:rPr>
              <a:t>Non-salaried employees (such as hourly)</a:t>
            </a:r>
          </a:p>
          <a:p>
            <a:pPr marL="341313" indent="-287338">
              <a:buClr>
                <a:schemeClr val="bg1"/>
              </a:buClr>
              <a:buFont typeface="+mj-lt"/>
              <a:buAutoNum type="arabicPeriod"/>
            </a:pPr>
            <a:r>
              <a:rPr lang="en-US" sz="2900" dirty="0">
                <a:solidFill>
                  <a:schemeClr val="bg1"/>
                </a:solidFill>
                <a:ea typeface="Meiryo" panose="020B0604030504040204" pitchFamily="34" charset="-128"/>
                <a:cs typeface="Arial" panose="020B0604020202020204" pitchFamily="34" charset="0"/>
              </a:rPr>
              <a:t>Employees covered by a particular collective bargaining arrangement (different bargaining units can be separate classes)</a:t>
            </a:r>
          </a:p>
          <a:p>
            <a:pPr marL="341313" indent="-287338">
              <a:buClr>
                <a:schemeClr val="bg1"/>
              </a:buClr>
              <a:buFont typeface="+mj-lt"/>
              <a:buAutoNum type="arabicPeriod"/>
            </a:pPr>
            <a:r>
              <a:rPr lang="en-US" sz="2900" dirty="0">
                <a:solidFill>
                  <a:schemeClr val="bg1"/>
                </a:solidFill>
                <a:ea typeface="Meiryo" panose="020B0604030504040204" pitchFamily="34" charset="-128"/>
                <a:cs typeface="Arial" panose="020B0604020202020204" pitchFamily="34" charset="0"/>
              </a:rPr>
              <a:t>Employees who have not satisfied a waiting period</a:t>
            </a:r>
          </a:p>
          <a:p>
            <a:pPr marL="341313" indent="-287338">
              <a:buClr>
                <a:schemeClr val="bg1"/>
              </a:buClr>
              <a:buFont typeface="+mj-lt"/>
              <a:buAutoNum type="arabicPeriod"/>
            </a:pPr>
            <a:r>
              <a:rPr lang="en-US" sz="2900" dirty="0">
                <a:solidFill>
                  <a:schemeClr val="bg1"/>
                </a:solidFill>
                <a:ea typeface="Meiryo" panose="020B0604030504040204" pitchFamily="34" charset="-128"/>
                <a:cs typeface="Arial" panose="020B0604020202020204" pitchFamily="34" charset="0"/>
              </a:rPr>
              <a:t>Temporary employees of staffing firms</a:t>
            </a:r>
          </a:p>
          <a:p>
            <a:pPr marL="341313" indent="-287338">
              <a:buClr>
                <a:schemeClr val="bg1"/>
              </a:buClr>
              <a:buFont typeface="+mj-lt"/>
              <a:buAutoNum type="arabicPeriod"/>
            </a:pPr>
            <a:r>
              <a:rPr lang="en-US" sz="2900" dirty="0">
                <a:solidFill>
                  <a:schemeClr val="bg1"/>
                </a:solidFill>
                <a:ea typeface="Meiryo" panose="020B0604030504040204" pitchFamily="34" charset="-128"/>
                <a:cs typeface="Arial" panose="020B0604020202020204" pitchFamily="34" charset="0"/>
              </a:rPr>
              <a:t>Non-resident aliens with no US-based income</a:t>
            </a:r>
          </a:p>
          <a:p>
            <a:pPr marL="341313" indent="-287338">
              <a:buClr>
                <a:schemeClr val="bg1"/>
              </a:buClr>
              <a:buFont typeface="+mj-lt"/>
              <a:buAutoNum type="arabicPeriod"/>
            </a:pPr>
            <a:r>
              <a:rPr lang="en-US" sz="2900" dirty="0">
                <a:solidFill>
                  <a:schemeClr val="bg1"/>
                </a:solidFill>
                <a:ea typeface="Meiryo" panose="020B0604030504040204" pitchFamily="34" charset="-128"/>
                <a:cs typeface="Arial" panose="020B0604020202020204" pitchFamily="34" charset="0"/>
              </a:rPr>
              <a:t>Employees working in the same insurance rating area (geographic location, state or region)</a:t>
            </a:r>
          </a:p>
          <a:p>
            <a:pPr marL="341313" indent="-287338">
              <a:buClr>
                <a:schemeClr val="bg1"/>
              </a:buClr>
              <a:buFont typeface="+mj-lt"/>
              <a:buAutoNum type="arabicPeriod"/>
            </a:pPr>
            <a:r>
              <a:rPr lang="en-US" sz="2900" dirty="0">
                <a:solidFill>
                  <a:schemeClr val="bg1"/>
                </a:solidFill>
                <a:ea typeface="Meiryo" panose="020B0604030504040204" pitchFamily="34" charset="-128"/>
                <a:cs typeface="Arial" panose="020B0604020202020204" pitchFamily="34" charset="0"/>
              </a:rPr>
              <a:t>Any combination of two or more of the above</a:t>
            </a:r>
            <a:endParaRPr lang="en-US" sz="2900" b="1" dirty="0">
              <a:solidFill>
                <a:schemeClr val="bg1"/>
              </a:solidFill>
            </a:endParaRPr>
          </a:p>
        </p:txBody>
      </p:sp>
      <p:sp>
        <p:nvSpPr>
          <p:cNvPr id="4" name="Slide Number Placeholder 3"/>
          <p:cNvSpPr>
            <a:spLocks noGrp="1"/>
          </p:cNvSpPr>
          <p:nvPr>
            <p:ph type="sldNum" sz="quarter" idx="10"/>
          </p:nvPr>
        </p:nvSpPr>
        <p:spPr/>
        <p:txBody>
          <a:bodyPr/>
          <a:lstStyle/>
          <a:p>
            <a:pPr>
              <a:defRPr/>
            </a:pPr>
            <a:fld id="{77F3CFC6-E26A-BC44-998B-339BC07B05FE}" type="slidenum">
              <a:rPr lang="en-US" smtClean="0"/>
              <a:pPr>
                <a:defRPr/>
              </a:pPr>
              <a:t>14</a:t>
            </a:fld>
            <a:endParaRPr lang="en-US" dirty="0"/>
          </a:p>
        </p:txBody>
      </p:sp>
      <p:sp>
        <p:nvSpPr>
          <p:cNvPr id="8" name="Footer Placeholder 7">
            <a:extLst>
              <a:ext uri="{FF2B5EF4-FFF2-40B4-BE49-F238E27FC236}">
                <a16:creationId xmlns:a16="http://schemas.microsoft.com/office/drawing/2014/main" id="{B796F9D8-8723-4F04-BF94-EDC8FE309DFE}"/>
              </a:ext>
            </a:extLst>
          </p:cNvPr>
          <p:cNvSpPr>
            <a:spLocks noGrp="1"/>
          </p:cNvSpPr>
          <p:nvPr>
            <p:ph type="ftr" sz="quarter" idx="11"/>
          </p:nvPr>
        </p:nvSpPr>
        <p:spPr>
          <a:xfrm>
            <a:off x="535500" y="5415261"/>
            <a:ext cx="2320409" cy="116884"/>
          </a:xfrm>
        </p:spPr>
        <p:txBody>
          <a:bodyPr/>
          <a:lstStyle/>
          <a:p>
            <a:r>
              <a:rPr lang="en-US" dirty="0">
                <a:latin typeface="Arial Nova Light" panose="020B0604020202020204" pitchFamily="34" charset="0"/>
              </a:rPr>
              <a:t> ©Nexben. All Rights Reserved.</a:t>
            </a:r>
          </a:p>
          <a:p>
            <a:endParaRPr lang="en-US" dirty="0"/>
          </a:p>
        </p:txBody>
      </p:sp>
    </p:spTree>
    <p:extLst>
      <p:ext uri="{BB962C8B-B14F-4D97-AF65-F5344CB8AC3E}">
        <p14:creationId xmlns:p14="http://schemas.microsoft.com/office/powerpoint/2010/main" val="1650285950"/>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Eligibility requirements</a:t>
            </a:r>
          </a:p>
        </p:txBody>
      </p:sp>
      <p:sp>
        <p:nvSpPr>
          <p:cNvPr id="3" name="Content Placeholder 2"/>
          <p:cNvSpPr>
            <a:spLocks noGrp="1"/>
          </p:cNvSpPr>
          <p:nvPr>
            <p:ph idx="1"/>
          </p:nvPr>
        </p:nvSpPr>
        <p:spPr>
          <a:xfrm>
            <a:off x="588395" y="2311900"/>
            <a:ext cx="8109556" cy="2770871"/>
          </a:xfrm>
        </p:spPr>
        <p:txBody>
          <a:bodyPr>
            <a:noAutofit/>
          </a:bodyPr>
          <a:lstStyle/>
          <a:p>
            <a:pPr marL="0" indent="0">
              <a:buNone/>
            </a:pPr>
            <a:r>
              <a:rPr lang="en-US" dirty="0"/>
              <a:t>Employers must offer the same amount of reimbursement to all employees in a class.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Employers cannot offer an ICHRA to an employee who is also offered a group health plan. However, an ICHRA may be offered to one class, such as part-time workers, and group health plans to another, such as full-time.</a:t>
            </a:r>
          </a:p>
          <a:p>
            <a:pPr marL="0" indent="0">
              <a:buNone/>
            </a:pPr>
            <a:endParaRPr lang="en-US" dirty="0"/>
          </a:p>
          <a:p>
            <a:endParaRPr lang="en-US" dirty="0"/>
          </a:p>
          <a:p>
            <a:endParaRPr lang="en-US" dirty="0"/>
          </a:p>
          <a:p>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77F3CFC6-E26A-BC44-998B-339BC07B05FE}" type="slidenum">
              <a:rPr lang="en-US" smtClean="0"/>
              <a:pPr>
                <a:defRPr/>
              </a:pPr>
              <a:t>15</a:t>
            </a:fld>
            <a:endParaRPr lang="en-US" dirty="0"/>
          </a:p>
        </p:txBody>
      </p:sp>
      <p:sp>
        <p:nvSpPr>
          <p:cNvPr id="5" name="Footer Placeholder 4"/>
          <p:cNvSpPr>
            <a:spLocks noGrp="1"/>
          </p:cNvSpPr>
          <p:nvPr>
            <p:ph type="ftr" sz="quarter" idx="11"/>
          </p:nvPr>
        </p:nvSpPr>
        <p:spPr/>
        <p:txBody>
          <a:bodyPr/>
          <a:lstStyle/>
          <a:p>
            <a:r>
              <a:rPr lang="en-US"/>
              <a:t>©Nexben. All Rights Reserved.</a:t>
            </a:r>
            <a:endParaRPr lang="en-US" dirty="0"/>
          </a:p>
        </p:txBody>
      </p:sp>
      <p:sp>
        <p:nvSpPr>
          <p:cNvPr id="7" name="Rectangle 6"/>
          <p:cNvSpPr/>
          <p:nvPr/>
        </p:nvSpPr>
        <p:spPr>
          <a:xfrm>
            <a:off x="466058" y="1407787"/>
            <a:ext cx="7038713" cy="646331"/>
          </a:xfrm>
          <a:prstGeom prst="rect">
            <a:avLst/>
          </a:prstGeom>
        </p:spPr>
        <p:txBody>
          <a:bodyPr wrap="square">
            <a:spAutoFit/>
          </a:bodyPr>
          <a:lstStyle/>
          <a:p>
            <a:r>
              <a:rPr lang="en-US" sz="1800" b="1" dirty="0"/>
              <a:t>There are a few rules to ensure the offerings </a:t>
            </a:r>
          </a:p>
          <a:p>
            <a:r>
              <a:rPr lang="en-US" sz="1800" b="1" dirty="0"/>
              <a:t>do not discriminate, including:</a:t>
            </a:r>
          </a:p>
        </p:txBody>
      </p:sp>
    </p:spTree>
    <p:extLst>
      <p:ext uri="{BB962C8B-B14F-4D97-AF65-F5344CB8AC3E}">
        <p14:creationId xmlns:p14="http://schemas.microsoft.com/office/powerpoint/2010/main" val="2118452570"/>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258FFD-5A2C-4103-9C59-2B1A96228A7F}"/>
              </a:ext>
            </a:extLst>
          </p:cNvPr>
          <p:cNvSpPr>
            <a:spLocks noGrp="1"/>
          </p:cNvSpPr>
          <p:nvPr>
            <p:ph sz="half" idx="1"/>
          </p:nvPr>
        </p:nvSpPr>
        <p:spPr>
          <a:xfrm>
            <a:off x="4319911" y="2281439"/>
            <a:ext cx="4518461" cy="2606330"/>
          </a:xfrm>
        </p:spPr>
        <p:txBody>
          <a:bodyPr/>
          <a:lstStyle/>
          <a:p>
            <a:pPr marL="0" indent="0">
              <a:buNone/>
            </a:pPr>
            <a:r>
              <a:rPr lang="en-US" sz="1400" dirty="0"/>
              <a:t>In these cases, classes must be larger than: (Rounded down to the nearest whole number)</a:t>
            </a:r>
          </a:p>
          <a:p>
            <a:r>
              <a:rPr lang="en-US" sz="1400" dirty="0"/>
              <a:t>Ten employees, for an employer with fewer than 100 employees.</a:t>
            </a:r>
          </a:p>
          <a:p>
            <a:r>
              <a:rPr lang="en-US" sz="1400" dirty="0"/>
              <a:t>Ten percent of the total number of employees, for an employer with 100-200 employees. </a:t>
            </a:r>
          </a:p>
          <a:p>
            <a:r>
              <a:rPr lang="en-US" sz="1400" dirty="0"/>
              <a:t>Twenty employees, for an employer with more than 200 employees.</a:t>
            </a:r>
          </a:p>
          <a:p>
            <a:pPr marL="0" indent="0">
              <a:buNone/>
            </a:pPr>
            <a:r>
              <a:rPr lang="en-US" sz="1400" dirty="0"/>
              <a:t>Also, through a new hire rule, employers can offer new employees an ICHRA while grandfathering existing employees in a traditional group health plan.</a:t>
            </a:r>
          </a:p>
        </p:txBody>
      </p:sp>
      <p:sp>
        <p:nvSpPr>
          <p:cNvPr id="2" name="Title 1">
            <a:extLst>
              <a:ext uri="{FF2B5EF4-FFF2-40B4-BE49-F238E27FC236}">
                <a16:creationId xmlns:a16="http://schemas.microsoft.com/office/drawing/2014/main" id="{FAB726E7-F58E-4AF7-BAAA-6ECDB16A5FCD}"/>
              </a:ext>
            </a:extLst>
          </p:cNvPr>
          <p:cNvSpPr>
            <a:spLocks noGrp="1"/>
          </p:cNvSpPr>
          <p:nvPr>
            <p:ph type="title"/>
          </p:nvPr>
        </p:nvSpPr>
        <p:spPr>
          <a:xfrm>
            <a:off x="4319910" y="1108876"/>
            <a:ext cx="4518462" cy="1063674"/>
          </a:xfrm>
        </p:spPr>
        <p:txBody>
          <a:bodyPr/>
          <a:lstStyle/>
          <a:p>
            <a:r>
              <a:rPr lang="en-US" dirty="0"/>
              <a:t>Eligibility considerations</a:t>
            </a:r>
          </a:p>
        </p:txBody>
      </p:sp>
      <p:sp>
        <p:nvSpPr>
          <p:cNvPr id="6" name="Footer Placeholder 5">
            <a:extLst>
              <a:ext uri="{FF2B5EF4-FFF2-40B4-BE49-F238E27FC236}">
                <a16:creationId xmlns:a16="http://schemas.microsoft.com/office/drawing/2014/main" id="{CD185339-3F95-4071-AA0C-42365BF20878}"/>
              </a:ext>
            </a:extLst>
          </p:cNvPr>
          <p:cNvSpPr>
            <a:spLocks noGrp="1"/>
          </p:cNvSpPr>
          <p:nvPr>
            <p:ph type="ftr" sz="quarter" idx="14"/>
          </p:nvPr>
        </p:nvSpPr>
        <p:spPr>
          <a:xfrm>
            <a:off x="5767252" y="5064318"/>
            <a:ext cx="1756544" cy="273844"/>
          </a:xfrm>
        </p:spPr>
        <p:txBody>
          <a:bodyPr/>
          <a:lstStyle/>
          <a:p>
            <a:endParaRPr lang="en-US" dirty="0"/>
          </a:p>
        </p:txBody>
      </p:sp>
      <p:sp>
        <p:nvSpPr>
          <p:cNvPr id="5" name="Content Placeholder 4">
            <a:extLst>
              <a:ext uri="{FF2B5EF4-FFF2-40B4-BE49-F238E27FC236}">
                <a16:creationId xmlns:a16="http://schemas.microsoft.com/office/drawing/2014/main" id="{59EC2CA6-D958-4136-A812-935D4FEB20AE}"/>
              </a:ext>
            </a:extLst>
          </p:cNvPr>
          <p:cNvSpPr>
            <a:spLocks noGrp="1"/>
          </p:cNvSpPr>
          <p:nvPr>
            <p:ph idx="15"/>
          </p:nvPr>
        </p:nvSpPr>
        <p:spPr>
          <a:xfrm>
            <a:off x="1" y="0"/>
            <a:ext cx="4069976" cy="5714999"/>
          </a:xfrm>
          <a:solidFill>
            <a:schemeClr val="accent5"/>
          </a:solidFill>
        </p:spPr>
        <p:txBody>
          <a:bodyPr/>
          <a:lstStyle/>
          <a:p>
            <a:pPr marL="0" indent="0">
              <a:buNone/>
            </a:pPr>
            <a:r>
              <a:rPr lang="en-US" sz="1600" b="1" dirty="0"/>
              <a:t>Should an employer offer a group health plan to a class of employees, class size limitation guidelines must be followed if the employer uses any of the following classes:</a:t>
            </a:r>
          </a:p>
          <a:p>
            <a:r>
              <a:rPr lang="en-US" sz="1600" dirty="0"/>
              <a:t>Full-time employees</a:t>
            </a:r>
          </a:p>
          <a:p>
            <a:r>
              <a:rPr lang="en-US" sz="1600" dirty="0"/>
              <a:t>Part-time employees </a:t>
            </a:r>
          </a:p>
          <a:p>
            <a:r>
              <a:rPr lang="en-US" sz="1600" dirty="0"/>
              <a:t>Salaried employees</a:t>
            </a:r>
          </a:p>
          <a:p>
            <a:r>
              <a:rPr lang="en-US" sz="1600" dirty="0"/>
              <a:t>Non-salaried employees</a:t>
            </a:r>
          </a:p>
          <a:p>
            <a:r>
              <a:rPr lang="en-US" sz="1600" dirty="0"/>
              <a:t>Employees working in the same rating area</a:t>
            </a:r>
            <a:endParaRPr lang="en-US" sz="1600" b="1" dirty="0"/>
          </a:p>
          <a:p>
            <a:pPr marL="0" indent="0">
              <a:buNone/>
            </a:pPr>
            <a:endParaRPr lang="en-US" sz="1600" b="1" dirty="0"/>
          </a:p>
        </p:txBody>
      </p:sp>
      <p:sp>
        <p:nvSpPr>
          <p:cNvPr id="7" name="Slide Number Placeholder 6">
            <a:extLst>
              <a:ext uri="{FF2B5EF4-FFF2-40B4-BE49-F238E27FC236}">
                <a16:creationId xmlns:a16="http://schemas.microsoft.com/office/drawing/2014/main" id="{46678D6D-6051-4A44-B3AE-DC6BE2215AB7}"/>
              </a:ext>
            </a:extLst>
          </p:cNvPr>
          <p:cNvSpPr>
            <a:spLocks noGrp="1"/>
          </p:cNvSpPr>
          <p:nvPr>
            <p:ph type="sldNum" sz="quarter" idx="12"/>
          </p:nvPr>
        </p:nvSpPr>
        <p:spPr/>
        <p:txBody>
          <a:bodyPr/>
          <a:lstStyle/>
          <a:p>
            <a:fld id="{E313472D-BFB5-4CCD-ACA0-2399B44D45C6}" type="slidenum">
              <a:rPr lang="en-US" smtClean="0"/>
              <a:pPr/>
              <a:t>16</a:t>
            </a:fld>
            <a:endParaRPr lang="en-US"/>
          </a:p>
        </p:txBody>
      </p:sp>
    </p:spTree>
    <p:extLst>
      <p:ext uri="{BB962C8B-B14F-4D97-AF65-F5344CB8AC3E}">
        <p14:creationId xmlns:p14="http://schemas.microsoft.com/office/powerpoint/2010/main" val="50593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E4233-C960-4BAF-A374-855A1E067F35}"/>
              </a:ext>
            </a:extLst>
          </p:cNvPr>
          <p:cNvSpPr>
            <a:spLocks noGrp="1"/>
          </p:cNvSpPr>
          <p:nvPr>
            <p:ph type="title"/>
          </p:nvPr>
        </p:nvSpPr>
        <p:spPr/>
        <p:txBody>
          <a:bodyPr/>
          <a:lstStyle/>
          <a:p>
            <a:r>
              <a:rPr lang="en-US" dirty="0"/>
              <a:t>Contribution Strategies</a:t>
            </a:r>
          </a:p>
        </p:txBody>
      </p:sp>
      <p:sp>
        <p:nvSpPr>
          <p:cNvPr id="5" name="Content Placeholder 2"/>
          <p:cNvSpPr>
            <a:spLocks noGrp="1"/>
          </p:cNvSpPr>
          <p:nvPr>
            <p:ph idx="1"/>
          </p:nvPr>
        </p:nvSpPr>
        <p:spPr>
          <a:xfrm>
            <a:off x="466059" y="1177871"/>
            <a:ext cx="8211882" cy="4083804"/>
          </a:xfrm>
          <a:solidFill>
            <a:schemeClr val="bg1"/>
          </a:solidFill>
        </p:spPr>
        <p:txBody>
          <a:bodyPr numCol="1">
            <a:normAutofit lnSpcReduction="10000"/>
          </a:bodyPr>
          <a:lstStyle/>
          <a:p>
            <a:pPr marL="0" indent="0">
              <a:buNone/>
            </a:pPr>
            <a:r>
              <a:rPr lang="en-US" sz="1600" dirty="0"/>
              <a:t>Employers define the monthly amount they want to contribute to the ICHRA; it can be as little or as much as they want. With an ICHRA there are no minimum or maximum contribution limits. </a:t>
            </a:r>
          </a:p>
          <a:p>
            <a:pPr marL="0" indent="0">
              <a:buNone/>
            </a:pPr>
            <a:endParaRPr lang="en-US" sz="1600" b="1" dirty="0">
              <a:solidFill>
                <a:schemeClr val="accent2"/>
              </a:solidFill>
            </a:endParaRPr>
          </a:p>
          <a:p>
            <a:pPr marL="0" indent="0">
              <a:buNone/>
            </a:pPr>
            <a:r>
              <a:rPr lang="en-US" sz="1600" b="1" dirty="0">
                <a:solidFill>
                  <a:schemeClr val="accent2"/>
                </a:solidFill>
              </a:rPr>
              <a:t>Contribution examples:</a:t>
            </a:r>
          </a:p>
          <a:p>
            <a:pPr marL="914356" lvl="2">
              <a:buClr>
                <a:schemeClr val="accent2"/>
              </a:buClr>
            </a:pPr>
            <a:r>
              <a:rPr lang="en-US" sz="1600" b="1" dirty="0">
                <a:solidFill>
                  <a:schemeClr val="accent2"/>
                </a:solidFill>
              </a:rPr>
              <a:t>Defined Contribution</a:t>
            </a:r>
            <a:r>
              <a:rPr lang="en-US" sz="1600" b="1" dirty="0"/>
              <a:t> </a:t>
            </a:r>
            <a:r>
              <a:rPr lang="en-US" sz="1600" dirty="0"/>
              <a:t>by giving all employees $$$ per month. May vary by class and status.</a:t>
            </a:r>
          </a:p>
          <a:p>
            <a:pPr marL="914356" lvl="2">
              <a:buClr>
                <a:schemeClr val="accent2"/>
              </a:buClr>
            </a:pPr>
            <a:r>
              <a:rPr lang="en-US" sz="1600" b="1" dirty="0">
                <a:solidFill>
                  <a:schemeClr val="accent2"/>
                </a:solidFill>
              </a:rPr>
              <a:t>Define the Employer Contribution</a:t>
            </a:r>
            <a:r>
              <a:rPr lang="en-US" sz="1600" dirty="0"/>
              <a:t> by “benchmarking” to a plan.</a:t>
            </a:r>
            <a:endParaRPr lang="en-US" sz="1600" i="0" u="none" strike="noStrike" baseline="0" dirty="0">
              <a:solidFill>
                <a:srgbClr val="4B5059"/>
              </a:solidFill>
              <a:latin typeface="Athelas"/>
            </a:endParaRPr>
          </a:p>
          <a:p>
            <a:pPr marL="914356" lvl="2">
              <a:buClr>
                <a:schemeClr val="accent2"/>
              </a:buClr>
            </a:pPr>
            <a:r>
              <a:rPr lang="en-US" sz="1600" b="1" dirty="0">
                <a:solidFill>
                  <a:schemeClr val="accent2"/>
                </a:solidFill>
              </a:rPr>
              <a:t>Define the Employee Contribution</a:t>
            </a:r>
            <a:r>
              <a:rPr lang="en-US" sz="1600" dirty="0"/>
              <a:t> by “benchmarking” to a plan.</a:t>
            </a:r>
          </a:p>
          <a:p>
            <a:pPr>
              <a:buClr>
                <a:schemeClr val="accent2"/>
              </a:buClr>
            </a:pPr>
            <a:endParaRPr lang="en-US" sz="1600" dirty="0"/>
          </a:p>
          <a:p>
            <a:pPr marL="0" indent="0">
              <a:buNone/>
            </a:pPr>
            <a:r>
              <a:rPr lang="en-US" sz="1600" dirty="0"/>
              <a:t>Individual market plans for older people typically cost more, so employers may elect to offer higher contribution allowances to older employees. Contribution allowances must be structured using a 1:3 ratio from the youngest to the oldest employee. An employer, for example, may offer a 24 year-old $100 per month and a 64 year-old $300 per month. </a:t>
            </a:r>
          </a:p>
          <a:p>
            <a:pPr marL="0" indent="0">
              <a:buNone/>
            </a:pPr>
            <a:endParaRPr lang="en-US" sz="1900" b="1" dirty="0"/>
          </a:p>
          <a:p>
            <a:pPr marL="0" indent="0">
              <a:buNone/>
            </a:pPr>
            <a:endParaRPr lang="en-US" sz="1900" b="1" dirty="0"/>
          </a:p>
        </p:txBody>
      </p:sp>
      <p:sp>
        <p:nvSpPr>
          <p:cNvPr id="4" name="Slide Number Placeholder 3"/>
          <p:cNvSpPr>
            <a:spLocks noGrp="1"/>
          </p:cNvSpPr>
          <p:nvPr>
            <p:ph type="sldNum" sz="quarter" idx="10"/>
          </p:nvPr>
        </p:nvSpPr>
        <p:spPr/>
        <p:txBody>
          <a:bodyPr/>
          <a:lstStyle/>
          <a:p>
            <a:pPr>
              <a:defRPr/>
            </a:pPr>
            <a:fld id="{77F3CFC6-E26A-BC44-998B-339BC07B05FE}" type="slidenum">
              <a:rPr lang="en-US" smtClean="0"/>
              <a:pPr>
                <a:defRPr/>
              </a:pPr>
              <a:t>17</a:t>
            </a:fld>
            <a:endParaRPr lang="en-US" dirty="0"/>
          </a:p>
        </p:txBody>
      </p:sp>
      <p:sp>
        <p:nvSpPr>
          <p:cNvPr id="8" name="Footer Placeholder 7">
            <a:extLst>
              <a:ext uri="{FF2B5EF4-FFF2-40B4-BE49-F238E27FC236}">
                <a16:creationId xmlns:a16="http://schemas.microsoft.com/office/drawing/2014/main" id="{B796F9D8-8723-4F04-BF94-EDC8FE309DFE}"/>
              </a:ext>
            </a:extLst>
          </p:cNvPr>
          <p:cNvSpPr>
            <a:spLocks noGrp="1"/>
          </p:cNvSpPr>
          <p:nvPr>
            <p:ph type="ftr" sz="quarter" idx="11"/>
          </p:nvPr>
        </p:nvSpPr>
        <p:spPr>
          <a:xfrm>
            <a:off x="535500" y="5415261"/>
            <a:ext cx="2320409" cy="116884"/>
          </a:xfrm>
        </p:spPr>
        <p:txBody>
          <a:bodyPr/>
          <a:lstStyle/>
          <a:p>
            <a:r>
              <a:rPr lang="en-US" dirty="0">
                <a:latin typeface="Arial Nova Light" panose="020B0604020202020204" pitchFamily="34" charset="0"/>
              </a:rPr>
              <a:t> ©Nexben. All Rights Reserved.</a:t>
            </a:r>
          </a:p>
          <a:p>
            <a:endParaRPr lang="en-US" dirty="0"/>
          </a:p>
        </p:txBody>
      </p:sp>
    </p:spTree>
    <p:extLst>
      <p:ext uri="{BB962C8B-B14F-4D97-AF65-F5344CB8AC3E}">
        <p14:creationId xmlns:p14="http://schemas.microsoft.com/office/powerpoint/2010/main" val="3042582783"/>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is there hesitation to offer an ICHRA?</a:t>
            </a:r>
          </a:p>
        </p:txBody>
      </p:sp>
      <p:sp>
        <p:nvSpPr>
          <p:cNvPr id="3" name="Content Placeholder 2"/>
          <p:cNvSpPr>
            <a:spLocks noGrp="1"/>
          </p:cNvSpPr>
          <p:nvPr>
            <p:ph idx="1"/>
          </p:nvPr>
        </p:nvSpPr>
        <p:spPr>
          <a:xfrm>
            <a:off x="211571" y="1527717"/>
            <a:ext cx="13796513" cy="7071605"/>
          </a:xfrm>
        </p:spPr>
        <p:txBody>
          <a:bodyPr/>
          <a:lstStyle/>
          <a:p>
            <a:endParaRPr lang="en-US" dirty="0"/>
          </a:p>
          <a:p>
            <a:r>
              <a:rPr lang="en-US" dirty="0"/>
              <a:t>ICHRAs are new, and groups and brokers need education about this new option. </a:t>
            </a:r>
          </a:p>
          <a:p>
            <a:pPr marL="0" indent="0">
              <a:buNone/>
            </a:pPr>
            <a:endParaRPr lang="en-US" dirty="0"/>
          </a:p>
          <a:p>
            <a:r>
              <a:rPr lang="en-US" dirty="0"/>
              <a:t>Uncertainties of who is a good fit.</a:t>
            </a:r>
          </a:p>
          <a:p>
            <a:pPr marL="0" indent="0">
              <a:buNone/>
            </a:pPr>
            <a:endParaRPr lang="en-US" dirty="0"/>
          </a:p>
          <a:p>
            <a:r>
              <a:rPr lang="en-US" dirty="0"/>
              <a:t>Concerns about compliance and administration of an ICHRA</a:t>
            </a:r>
          </a:p>
          <a:p>
            <a:pPr marL="0" indent="0">
              <a:buNone/>
            </a:pPr>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77F3CFC6-E26A-BC44-998B-339BC07B05FE}" type="slidenum">
              <a:rPr lang="en-US" smtClean="0"/>
              <a:pPr>
                <a:defRPr/>
              </a:pPr>
              <a:t>18</a:t>
            </a:fld>
            <a:endParaRPr lang="en-US" dirty="0"/>
          </a:p>
        </p:txBody>
      </p:sp>
      <p:sp>
        <p:nvSpPr>
          <p:cNvPr id="5" name="Footer Placeholder 4"/>
          <p:cNvSpPr>
            <a:spLocks noGrp="1"/>
          </p:cNvSpPr>
          <p:nvPr>
            <p:ph type="ftr" sz="quarter" idx="11"/>
          </p:nvPr>
        </p:nvSpPr>
        <p:spPr/>
        <p:txBody>
          <a:bodyPr/>
          <a:lstStyle/>
          <a:p>
            <a:r>
              <a:rPr lang="en-US"/>
              <a:t>©Nexben. All Rights Reserved.</a:t>
            </a:r>
            <a:endParaRPr lang="en-US" dirty="0"/>
          </a:p>
        </p:txBody>
      </p:sp>
    </p:spTree>
    <p:extLst>
      <p:ext uri="{BB962C8B-B14F-4D97-AF65-F5344CB8AC3E}">
        <p14:creationId xmlns:p14="http://schemas.microsoft.com/office/powerpoint/2010/main" val="2455388149"/>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Groups that Fit</a:t>
            </a:r>
          </a:p>
        </p:txBody>
      </p:sp>
      <p:graphicFrame>
        <p:nvGraphicFramePr>
          <p:cNvPr id="9" name="Content Placeholder 2">
            <a:extLst>
              <a:ext uri="{FF2B5EF4-FFF2-40B4-BE49-F238E27FC236}">
                <a16:creationId xmlns:a16="http://schemas.microsoft.com/office/drawing/2014/main" id="{369F5B27-85AC-46F6-AEBE-F18C08C92A54}"/>
              </a:ext>
            </a:extLst>
          </p:cNvPr>
          <p:cNvGraphicFramePr>
            <a:graphicFrameLocks noGrp="1"/>
          </p:cNvGraphicFramePr>
          <p:nvPr>
            <p:ph idx="1"/>
            <p:extLst>
              <p:ext uri="{D42A27DB-BD31-4B8C-83A1-F6EECF244321}">
                <p14:modId xmlns:p14="http://schemas.microsoft.com/office/powerpoint/2010/main" val="4213152935"/>
              </p:ext>
            </p:extLst>
          </p:nvPr>
        </p:nvGraphicFramePr>
        <p:xfrm>
          <a:off x="466058" y="1401279"/>
          <a:ext cx="8239635" cy="37101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pPr>
              <a:defRPr/>
            </a:pPr>
            <a:fld id="{77F3CFC6-E26A-BC44-998B-339BC07B05FE}" type="slidenum">
              <a:rPr lang="en-US" smtClean="0"/>
              <a:pPr>
                <a:defRPr/>
              </a:pPr>
              <a:t>19</a:t>
            </a:fld>
            <a:endParaRPr lang="en-US" dirty="0"/>
          </a:p>
        </p:txBody>
      </p:sp>
      <p:pic>
        <p:nvPicPr>
          <p:cNvPr id="7" name="Picture 6">
            <a:extLst>
              <a:ext uri="{FF2B5EF4-FFF2-40B4-BE49-F238E27FC236}">
                <a16:creationId xmlns:a16="http://schemas.microsoft.com/office/drawing/2014/main" id="{72AC9B0F-C8CB-4B64-B306-44B0F738B721}"/>
              </a:ext>
            </a:extLst>
          </p:cNvPr>
          <p:cNvPicPr>
            <a:picLocks noChangeAspect="1"/>
          </p:cNvPicPr>
          <p:nvPr/>
        </p:nvPicPr>
        <p:blipFill>
          <a:blip r:embed="rId8"/>
          <a:stretch>
            <a:fillRect/>
          </a:stretch>
        </p:blipFill>
        <p:spPr>
          <a:xfrm>
            <a:off x="494921" y="415494"/>
            <a:ext cx="376217" cy="376217"/>
          </a:xfrm>
          <a:prstGeom prst="rect">
            <a:avLst/>
          </a:prstGeom>
        </p:spPr>
      </p:pic>
      <p:sp>
        <p:nvSpPr>
          <p:cNvPr id="5" name="Footer Placeholder 4">
            <a:extLst>
              <a:ext uri="{FF2B5EF4-FFF2-40B4-BE49-F238E27FC236}">
                <a16:creationId xmlns:a16="http://schemas.microsoft.com/office/drawing/2014/main" id="{94859673-93A4-4B61-9CE3-AE75D72DB5F6}"/>
              </a:ext>
            </a:extLst>
          </p:cNvPr>
          <p:cNvSpPr>
            <a:spLocks noGrp="1"/>
          </p:cNvSpPr>
          <p:nvPr>
            <p:ph type="ftr" sz="quarter" idx="11"/>
          </p:nvPr>
        </p:nvSpPr>
        <p:spPr>
          <a:xfrm>
            <a:off x="597495" y="5415973"/>
            <a:ext cx="2320409" cy="116884"/>
          </a:xfrm>
        </p:spPr>
        <p:txBody>
          <a:bodyPr/>
          <a:lstStyle/>
          <a:p>
            <a:r>
              <a:rPr lang="en-US" dirty="0">
                <a:latin typeface="Arial Nova Light" panose="020B0604020202020204" pitchFamily="34" charset="0"/>
              </a:rPr>
              <a:t>©Nexben. All Rights Reserved.</a:t>
            </a:r>
          </a:p>
          <a:p>
            <a:endParaRPr lang="en-US" dirty="0"/>
          </a:p>
        </p:txBody>
      </p:sp>
    </p:spTree>
    <p:extLst>
      <p:ext uri="{BB962C8B-B14F-4D97-AF65-F5344CB8AC3E}">
        <p14:creationId xmlns:p14="http://schemas.microsoft.com/office/powerpoint/2010/main" val="2057553477"/>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Footer Placeholder 47">
            <a:extLst>
              <a:ext uri="{FF2B5EF4-FFF2-40B4-BE49-F238E27FC236}">
                <a16:creationId xmlns:a16="http://schemas.microsoft.com/office/drawing/2014/main" id="{616EA059-C43A-4507-8ECA-550C1C9A3BC5}"/>
              </a:ext>
            </a:extLst>
          </p:cNvPr>
          <p:cNvSpPr>
            <a:spLocks noGrp="1"/>
          </p:cNvSpPr>
          <p:nvPr>
            <p:ph type="ftr" sz="quarter" idx="14"/>
          </p:nvPr>
        </p:nvSpPr>
        <p:spPr>
          <a:xfrm>
            <a:off x="527751" y="5387393"/>
            <a:ext cx="2320409" cy="116884"/>
          </a:xfrm>
        </p:spPr>
        <p:txBody>
          <a:bodyPr/>
          <a:lstStyle/>
          <a:p>
            <a:r>
              <a:rPr lang="en-US">
                <a:latin typeface="Arial Nova Light" panose="020B0604020202020204" pitchFamily="34" charset="0"/>
              </a:rPr>
              <a:t>©Nexben. All Rights Reserved.</a:t>
            </a:r>
            <a:endParaRPr lang="en-US" dirty="0">
              <a:latin typeface="Arial Nova Light" panose="020B0604020202020204" pitchFamily="34" charset="0"/>
            </a:endParaRPr>
          </a:p>
        </p:txBody>
      </p:sp>
      <p:sp>
        <p:nvSpPr>
          <p:cNvPr id="49" name="Slide Number Placeholder 48">
            <a:extLst>
              <a:ext uri="{FF2B5EF4-FFF2-40B4-BE49-F238E27FC236}">
                <a16:creationId xmlns:a16="http://schemas.microsoft.com/office/drawing/2014/main" id="{D1AA4EF8-945C-47E0-B589-252B4894988B}"/>
              </a:ext>
            </a:extLst>
          </p:cNvPr>
          <p:cNvSpPr>
            <a:spLocks noGrp="1"/>
          </p:cNvSpPr>
          <p:nvPr>
            <p:ph type="sldNum" sz="quarter" idx="13"/>
          </p:nvPr>
        </p:nvSpPr>
        <p:spPr/>
        <p:txBody>
          <a:bodyPr/>
          <a:lstStyle/>
          <a:p>
            <a:pPr>
              <a:defRPr/>
            </a:pPr>
            <a:fld id="{71E19E6C-A63D-A945-9564-7E68EA73AB3E}" type="slidenum">
              <a:rPr lang="en-US" smtClean="0"/>
              <a:pPr>
                <a:defRPr/>
              </a:pPr>
              <a:t>2</a:t>
            </a:fld>
            <a:endParaRPr lang="en-US"/>
          </a:p>
        </p:txBody>
      </p:sp>
      <p:pic>
        <p:nvPicPr>
          <p:cNvPr id="8" name="Picture 7" descr="A picture containing text, clipart&#10;&#10;Description automatically generated">
            <a:extLst>
              <a:ext uri="{FF2B5EF4-FFF2-40B4-BE49-F238E27FC236}">
                <a16:creationId xmlns:a16="http://schemas.microsoft.com/office/drawing/2014/main" id="{82479952-A585-4672-BCE5-5C34C4843D89}"/>
              </a:ext>
            </a:extLst>
          </p:cNvPr>
          <p:cNvPicPr>
            <a:picLocks noChangeAspect="1"/>
          </p:cNvPicPr>
          <p:nvPr/>
        </p:nvPicPr>
        <p:blipFill>
          <a:blip r:embed="rId3"/>
          <a:stretch>
            <a:fillRect/>
          </a:stretch>
        </p:blipFill>
        <p:spPr>
          <a:xfrm>
            <a:off x="271562" y="2225083"/>
            <a:ext cx="2473619" cy="793715"/>
          </a:xfrm>
          <a:prstGeom prst="rect">
            <a:avLst/>
          </a:prstGeom>
        </p:spPr>
      </p:pic>
      <p:pic>
        <p:nvPicPr>
          <p:cNvPr id="14" name="Graphic 13">
            <a:extLst>
              <a:ext uri="{FF2B5EF4-FFF2-40B4-BE49-F238E27FC236}">
                <a16:creationId xmlns:a16="http://schemas.microsoft.com/office/drawing/2014/main" id="{40B2D376-1B3F-447D-9C70-022A742FB30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53317" y="2236278"/>
            <a:ext cx="2266375" cy="1751289"/>
          </a:xfrm>
          <a:prstGeom prst="rect">
            <a:avLst/>
          </a:prstGeom>
        </p:spPr>
      </p:pic>
      <p:sp>
        <p:nvSpPr>
          <p:cNvPr id="20" name="Rectangle: Diagonal Corners Rounded 19">
            <a:extLst>
              <a:ext uri="{FF2B5EF4-FFF2-40B4-BE49-F238E27FC236}">
                <a16:creationId xmlns:a16="http://schemas.microsoft.com/office/drawing/2014/main" id="{E2886AE2-4E07-43DE-8189-FAE5021112C4}"/>
              </a:ext>
            </a:extLst>
          </p:cNvPr>
          <p:cNvSpPr/>
          <p:nvPr/>
        </p:nvSpPr>
        <p:spPr>
          <a:xfrm>
            <a:off x="5221441" y="2483286"/>
            <a:ext cx="392718" cy="372611"/>
          </a:xfrm>
          <a:prstGeom prst="round2DiagRect">
            <a:avLst>
              <a:gd name="adj1" fmla="val 29727"/>
              <a:gd name="adj2" fmla="val 0"/>
            </a:avLst>
          </a:prstGeom>
          <a:solidFill>
            <a:schemeClr val="accent6"/>
          </a:solidFill>
        </p:spPr>
        <p:style>
          <a:lnRef idx="0">
            <a:schemeClr val="lt1">
              <a:alpha val="0"/>
              <a:hueOff val="0"/>
              <a:satOff val="0"/>
              <a:lumOff val="0"/>
              <a:alphaOff val="0"/>
            </a:schemeClr>
          </a:lnRef>
          <a:fillRef idx="1">
            <a:scrgbClr r="0" g="0" b="0"/>
          </a:fillRef>
          <a:effectRef idx="0">
            <a:schemeClr val="accent5">
              <a:hueOff val="0"/>
              <a:satOff val="0"/>
              <a:lumOff val="0"/>
              <a:alphaOff val="0"/>
            </a:schemeClr>
          </a:effectRef>
          <a:fontRef idx="minor"/>
        </p:style>
      </p:sp>
      <p:sp>
        <p:nvSpPr>
          <p:cNvPr id="21" name="Rectangle 20" descr="Briefcase">
            <a:extLst>
              <a:ext uri="{FF2B5EF4-FFF2-40B4-BE49-F238E27FC236}">
                <a16:creationId xmlns:a16="http://schemas.microsoft.com/office/drawing/2014/main" id="{35FEDA96-2F07-4D3C-9C66-E14C1722A6A0}"/>
              </a:ext>
            </a:extLst>
          </p:cNvPr>
          <p:cNvSpPr/>
          <p:nvPr/>
        </p:nvSpPr>
        <p:spPr>
          <a:xfrm>
            <a:off x="5305134" y="2562696"/>
            <a:ext cx="225330" cy="213793"/>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34" name="TextBox 33">
            <a:extLst>
              <a:ext uri="{FF2B5EF4-FFF2-40B4-BE49-F238E27FC236}">
                <a16:creationId xmlns:a16="http://schemas.microsoft.com/office/drawing/2014/main" id="{D5CC3870-A902-4098-AC12-A9F465B8B85A}"/>
              </a:ext>
            </a:extLst>
          </p:cNvPr>
          <p:cNvSpPr txBox="1"/>
          <p:nvPr/>
        </p:nvSpPr>
        <p:spPr>
          <a:xfrm>
            <a:off x="5676474" y="2469536"/>
            <a:ext cx="1690078" cy="400110"/>
          </a:xfrm>
          <a:prstGeom prst="rect">
            <a:avLst/>
          </a:prstGeom>
          <a:noFill/>
        </p:spPr>
        <p:txBody>
          <a:bodyPr wrap="none" rtlCol="0">
            <a:spAutoFit/>
          </a:bodyPr>
          <a:lstStyle/>
          <a:p>
            <a:pPr defTabSz="685756">
              <a:spcBef>
                <a:spcPts val="750"/>
              </a:spcBef>
              <a:buClr>
                <a:schemeClr val="tx2"/>
              </a:buClr>
            </a:pPr>
            <a:r>
              <a:rPr lang="en-US" sz="2000" dirty="0">
                <a:latin typeface="+mj-lt"/>
                <a:ea typeface="Meiryo" panose="020B0604030504040204" pitchFamily="34" charset="-128"/>
                <a:cs typeface="Arial" panose="020B0604020202020204" pitchFamily="34" charset="0"/>
              </a:rPr>
              <a:t>How it Works</a:t>
            </a:r>
          </a:p>
        </p:txBody>
      </p:sp>
      <p:grpSp>
        <p:nvGrpSpPr>
          <p:cNvPr id="22" name="Group 21">
            <a:extLst>
              <a:ext uri="{FF2B5EF4-FFF2-40B4-BE49-F238E27FC236}">
                <a16:creationId xmlns:a16="http://schemas.microsoft.com/office/drawing/2014/main" id="{50149E3E-7D12-42F9-80CF-8874DF96DC33}"/>
              </a:ext>
            </a:extLst>
          </p:cNvPr>
          <p:cNvGrpSpPr/>
          <p:nvPr/>
        </p:nvGrpSpPr>
        <p:grpSpPr>
          <a:xfrm>
            <a:off x="5236254" y="3927789"/>
            <a:ext cx="376216" cy="383837"/>
            <a:chOff x="4457699" y="2473663"/>
            <a:chExt cx="490517" cy="490517"/>
          </a:xfrm>
        </p:grpSpPr>
        <p:sp>
          <p:nvSpPr>
            <p:cNvPr id="23" name="Rectangle: Diagonal Corners Rounded 22">
              <a:extLst>
                <a:ext uri="{FF2B5EF4-FFF2-40B4-BE49-F238E27FC236}">
                  <a16:creationId xmlns:a16="http://schemas.microsoft.com/office/drawing/2014/main" id="{E2E09DE3-4C38-4AE1-9661-32FD5DDBF47D}"/>
                </a:ext>
              </a:extLst>
            </p:cNvPr>
            <p:cNvSpPr/>
            <p:nvPr/>
          </p:nvSpPr>
          <p:spPr>
            <a:xfrm>
              <a:off x="4457699" y="2473663"/>
              <a:ext cx="490517" cy="490517"/>
            </a:xfrm>
            <a:prstGeom prst="round2DiagRect">
              <a:avLst>
                <a:gd name="adj1" fmla="val 29727"/>
                <a:gd name="adj2" fmla="val 0"/>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sp>
        <p:sp>
          <p:nvSpPr>
            <p:cNvPr id="24" name="Rectangle 23" descr="Checkmark">
              <a:extLst>
                <a:ext uri="{FF2B5EF4-FFF2-40B4-BE49-F238E27FC236}">
                  <a16:creationId xmlns:a16="http://schemas.microsoft.com/office/drawing/2014/main" id="{5FE1E98F-1038-4CD1-9722-ACD8F14F1B2D}"/>
                </a:ext>
              </a:extLst>
            </p:cNvPr>
            <p:cNvSpPr/>
            <p:nvPr/>
          </p:nvSpPr>
          <p:spPr>
            <a:xfrm>
              <a:off x="4547890" y="2592546"/>
              <a:ext cx="281444" cy="281444"/>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pic>
        <p:nvPicPr>
          <p:cNvPr id="15" name="Picture 14">
            <a:extLst>
              <a:ext uri="{FF2B5EF4-FFF2-40B4-BE49-F238E27FC236}">
                <a16:creationId xmlns:a16="http://schemas.microsoft.com/office/drawing/2014/main" id="{962DC9F1-8696-441C-8FB1-4A9DDAF40238}"/>
              </a:ext>
            </a:extLst>
          </p:cNvPr>
          <p:cNvPicPr>
            <a:picLocks noChangeAspect="1"/>
          </p:cNvPicPr>
          <p:nvPr/>
        </p:nvPicPr>
        <p:blipFill>
          <a:blip r:embed="rId10"/>
          <a:stretch>
            <a:fillRect/>
          </a:stretch>
        </p:blipFill>
        <p:spPr>
          <a:xfrm>
            <a:off x="5232444" y="3185800"/>
            <a:ext cx="383837" cy="383837"/>
          </a:xfrm>
          <a:prstGeom prst="rect">
            <a:avLst/>
          </a:prstGeom>
        </p:spPr>
      </p:pic>
      <p:sp>
        <p:nvSpPr>
          <p:cNvPr id="40" name="TextBox 39">
            <a:extLst>
              <a:ext uri="{FF2B5EF4-FFF2-40B4-BE49-F238E27FC236}">
                <a16:creationId xmlns:a16="http://schemas.microsoft.com/office/drawing/2014/main" id="{1E193CD3-80B5-4122-80B7-2445A3629E45}"/>
              </a:ext>
            </a:extLst>
          </p:cNvPr>
          <p:cNvSpPr txBox="1"/>
          <p:nvPr/>
        </p:nvSpPr>
        <p:spPr>
          <a:xfrm>
            <a:off x="5716303" y="3157001"/>
            <a:ext cx="3320140" cy="400110"/>
          </a:xfrm>
          <a:prstGeom prst="rect">
            <a:avLst/>
          </a:prstGeom>
          <a:noFill/>
        </p:spPr>
        <p:txBody>
          <a:bodyPr wrap="none" rtlCol="0">
            <a:spAutoFit/>
          </a:bodyPr>
          <a:lstStyle/>
          <a:p>
            <a:r>
              <a:rPr lang="en-US" sz="2000" dirty="0"/>
              <a:t>Administration of an ICHRA</a:t>
            </a:r>
          </a:p>
        </p:txBody>
      </p:sp>
      <p:sp>
        <p:nvSpPr>
          <p:cNvPr id="36" name="TextBox 35">
            <a:extLst>
              <a:ext uri="{FF2B5EF4-FFF2-40B4-BE49-F238E27FC236}">
                <a16:creationId xmlns:a16="http://schemas.microsoft.com/office/drawing/2014/main" id="{6C228BED-92BE-42CF-AB6B-4F5D5480230C}"/>
              </a:ext>
            </a:extLst>
          </p:cNvPr>
          <p:cNvSpPr txBox="1"/>
          <p:nvPr/>
        </p:nvSpPr>
        <p:spPr>
          <a:xfrm>
            <a:off x="5730570" y="3927789"/>
            <a:ext cx="1510350" cy="400110"/>
          </a:xfrm>
          <a:prstGeom prst="rect">
            <a:avLst/>
          </a:prstGeom>
          <a:noFill/>
        </p:spPr>
        <p:txBody>
          <a:bodyPr wrap="none" rtlCol="0">
            <a:spAutoFit/>
          </a:bodyPr>
          <a:lstStyle/>
          <a:p>
            <a:r>
              <a:rPr lang="en-US" sz="2000" dirty="0"/>
              <a:t>Case Study</a:t>
            </a:r>
          </a:p>
        </p:txBody>
      </p:sp>
      <p:grpSp>
        <p:nvGrpSpPr>
          <p:cNvPr id="6" name="Group 5">
            <a:extLst>
              <a:ext uri="{FF2B5EF4-FFF2-40B4-BE49-F238E27FC236}">
                <a16:creationId xmlns:a16="http://schemas.microsoft.com/office/drawing/2014/main" id="{C7ED79A7-5009-4440-BC36-0459FD6C0FD6}"/>
              </a:ext>
            </a:extLst>
          </p:cNvPr>
          <p:cNvGrpSpPr/>
          <p:nvPr/>
        </p:nvGrpSpPr>
        <p:grpSpPr>
          <a:xfrm>
            <a:off x="5215659" y="1828684"/>
            <a:ext cx="392718" cy="377934"/>
            <a:chOff x="5156756" y="904413"/>
            <a:chExt cx="392718" cy="377934"/>
          </a:xfrm>
        </p:grpSpPr>
        <p:sp>
          <p:nvSpPr>
            <p:cNvPr id="29" name="Rectangle: Diagonal Corners Rounded 28">
              <a:extLst>
                <a:ext uri="{FF2B5EF4-FFF2-40B4-BE49-F238E27FC236}">
                  <a16:creationId xmlns:a16="http://schemas.microsoft.com/office/drawing/2014/main" id="{446446B9-460C-4D72-90C2-4885AE814821}"/>
                </a:ext>
              </a:extLst>
            </p:cNvPr>
            <p:cNvSpPr/>
            <p:nvPr/>
          </p:nvSpPr>
          <p:spPr>
            <a:xfrm>
              <a:off x="5156756" y="909736"/>
              <a:ext cx="392718" cy="372611"/>
            </a:xfrm>
            <a:prstGeom prst="round2DiagRect">
              <a:avLst>
                <a:gd name="adj1" fmla="val 29727"/>
                <a:gd name="adj2" fmla="val 0"/>
              </a:avLst>
            </a:prstGeom>
            <a:solidFill>
              <a:schemeClr val="accent1"/>
            </a:solidFill>
          </p:spPr>
          <p:style>
            <a:lnRef idx="0">
              <a:schemeClr val="lt1">
                <a:alpha val="0"/>
                <a:hueOff val="0"/>
                <a:satOff val="0"/>
                <a:lumOff val="0"/>
                <a:alphaOff val="0"/>
              </a:schemeClr>
            </a:lnRef>
            <a:fillRef idx="1">
              <a:scrgbClr r="0" g="0" b="0"/>
            </a:fillRef>
            <a:effectRef idx="0">
              <a:schemeClr val="accent5">
                <a:hueOff val="0"/>
                <a:satOff val="0"/>
                <a:lumOff val="0"/>
                <a:alphaOff val="0"/>
              </a:schemeClr>
            </a:effectRef>
            <a:fontRef idx="minor"/>
          </p:style>
        </p:sp>
        <p:pic>
          <p:nvPicPr>
            <p:cNvPr id="4" name="Graphic 3" descr="Questions">
              <a:extLst>
                <a:ext uri="{FF2B5EF4-FFF2-40B4-BE49-F238E27FC236}">
                  <a16:creationId xmlns:a16="http://schemas.microsoft.com/office/drawing/2014/main" id="{9ED8F066-072B-4E30-BFF1-0721F2FCBDB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169084" y="904413"/>
              <a:ext cx="369025" cy="369025"/>
            </a:xfrm>
            <a:prstGeom prst="rect">
              <a:avLst/>
            </a:prstGeom>
          </p:spPr>
        </p:pic>
      </p:grpSp>
      <p:sp>
        <p:nvSpPr>
          <p:cNvPr id="31" name="TextBox 30">
            <a:extLst>
              <a:ext uri="{FF2B5EF4-FFF2-40B4-BE49-F238E27FC236}">
                <a16:creationId xmlns:a16="http://schemas.microsoft.com/office/drawing/2014/main" id="{0674FE6A-357A-4A9D-B93F-7E81D30A188C}"/>
              </a:ext>
            </a:extLst>
          </p:cNvPr>
          <p:cNvSpPr txBox="1"/>
          <p:nvPr/>
        </p:nvSpPr>
        <p:spPr>
          <a:xfrm>
            <a:off x="5676474" y="1828684"/>
            <a:ext cx="2464393" cy="400110"/>
          </a:xfrm>
          <a:prstGeom prst="rect">
            <a:avLst/>
          </a:prstGeom>
          <a:noFill/>
        </p:spPr>
        <p:txBody>
          <a:bodyPr wrap="none" rtlCol="0">
            <a:spAutoFit/>
          </a:bodyPr>
          <a:lstStyle/>
          <a:p>
            <a:pPr defTabSz="685756">
              <a:spcBef>
                <a:spcPts val="750"/>
              </a:spcBef>
              <a:buClr>
                <a:schemeClr val="tx2"/>
              </a:buClr>
            </a:pPr>
            <a:r>
              <a:rPr lang="en-US" sz="2000" dirty="0">
                <a:latin typeface="+mj-lt"/>
                <a:ea typeface="Meiryo" panose="020B0604030504040204" pitchFamily="34" charset="-128"/>
                <a:cs typeface="Arial" panose="020B0604020202020204" pitchFamily="34" charset="0"/>
              </a:rPr>
              <a:t>What is an ICHRA?</a:t>
            </a:r>
          </a:p>
        </p:txBody>
      </p:sp>
    </p:spTree>
    <p:extLst>
      <p:ext uri="{BB962C8B-B14F-4D97-AF65-F5344CB8AC3E}">
        <p14:creationId xmlns:p14="http://schemas.microsoft.com/office/powerpoint/2010/main" val="817700218"/>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726E7-F58E-4AF7-BAAA-6ECDB16A5FCD}"/>
              </a:ext>
            </a:extLst>
          </p:cNvPr>
          <p:cNvSpPr>
            <a:spLocks noGrp="1"/>
          </p:cNvSpPr>
          <p:nvPr>
            <p:ph type="title"/>
          </p:nvPr>
        </p:nvSpPr>
        <p:spPr>
          <a:xfrm>
            <a:off x="282138" y="550210"/>
            <a:ext cx="4518462" cy="1483989"/>
          </a:xfrm>
        </p:spPr>
        <p:txBody>
          <a:bodyPr/>
          <a:lstStyle/>
          <a:p>
            <a:r>
              <a:rPr lang="en-US" dirty="0"/>
              <a:t>Administration of </a:t>
            </a:r>
            <a:br>
              <a:rPr lang="en-US" dirty="0"/>
            </a:br>
            <a:r>
              <a:rPr lang="en-US" dirty="0"/>
              <a:t>an ICHRA </a:t>
            </a:r>
          </a:p>
        </p:txBody>
      </p:sp>
      <p:sp>
        <p:nvSpPr>
          <p:cNvPr id="3" name="Content Placeholder 2">
            <a:extLst>
              <a:ext uri="{FF2B5EF4-FFF2-40B4-BE49-F238E27FC236}">
                <a16:creationId xmlns:a16="http://schemas.microsoft.com/office/drawing/2014/main" id="{AE258FFD-5A2C-4103-9C59-2B1A96228A7F}"/>
              </a:ext>
            </a:extLst>
          </p:cNvPr>
          <p:cNvSpPr>
            <a:spLocks noGrp="1"/>
          </p:cNvSpPr>
          <p:nvPr>
            <p:ph idx="1"/>
          </p:nvPr>
        </p:nvSpPr>
        <p:spPr>
          <a:xfrm>
            <a:off x="4987636" y="-83127"/>
            <a:ext cx="4156364" cy="5902036"/>
          </a:xfrm>
        </p:spPr>
        <p:txBody>
          <a:bodyPr/>
          <a:lstStyle/>
          <a:p>
            <a:pPr marL="0" indent="0">
              <a:buNone/>
            </a:pPr>
            <a:r>
              <a:rPr lang="en-US" sz="1500" dirty="0"/>
              <a:t>It is possible for an employer to administer an ICHRA, keeping in mind that it requires management of a number of important components, including: </a:t>
            </a:r>
          </a:p>
          <a:p>
            <a:r>
              <a:rPr lang="en-US" sz="1500" dirty="0"/>
              <a:t>Written Plan Document </a:t>
            </a:r>
          </a:p>
          <a:p>
            <a:r>
              <a:rPr lang="en-US" sz="1500" dirty="0"/>
              <a:t>Summary Plan Description (if subject to ERISA) </a:t>
            </a:r>
          </a:p>
          <a:p>
            <a:r>
              <a:rPr lang="en-US" sz="1500" dirty="0"/>
              <a:t>COBRA Administration </a:t>
            </a:r>
          </a:p>
          <a:p>
            <a:r>
              <a:rPr lang="en-US" sz="1500" dirty="0"/>
              <a:t>Compliance with general HRA and group health plan requirements </a:t>
            </a:r>
          </a:p>
          <a:p>
            <a:r>
              <a:rPr lang="en-US" sz="1500" dirty="0"/>
              <a:t>Contribution Allowance Evaluation </a:t>
            </a:r>
          </a:p>
          <a:p>
            <a:r>
              <a:rPr lang="en-US" sz="1500" dirty="0"/>
              <a:t>Reimbursement Mechanism </a:t>
            </a:r>
          </a:p>
          <a:p>
            <a:r>
              <a:rPr lang="en-US" sz="1500" dirty="0"/>
              <a:t>Record Keeping </a:t>
            </a:r>
          </a:p>
          <a:p>
            <a:r>
              <a:rPr lang="en-US" sz="1500" dirty="0"/>
              <a:t>Tax Reporting </a:t>
            </a:r>
          </a:p>
          <a:p>
            <a:r>
              <a:rPr lang="en-US" sz="1500" dirty="0"/>
              <a:t>HIPAA privacy and security compliance</a:t>
            </a:r>
          </a:p>
        </p:txBody>
      </p:sp>
      <p:sp>
        <p:nvSpPr>
          <p:cNvPr id="21" name="Content Placeholder 20">
            <a:extLst>
              <a:ext uri="{FF2B5EF4-FFF2-40B4-BE49-F238E27FC236}">
                <a16:creationId xmlns:a16="http://schemas.microsoft.com/office/drawing/2014/main" id="{AAD6CBCD-CDBA-4ADE-9CBA-FEED4207CE7E}"/>
              </a:ext>
            </a:extLst>
          </p:cNvPr>
          <p:cNvSpPr>
            <a:spLocks noGrp="1"/>
          </p:cNvSpPr>
          <p:nvPr>
            <p:ph sz="half" idx="13"/>
          </p:nvPr>
        </p:nvSpPr>
        <p:spPr/>
        <p:txBody>
          <a:bodyPr/>
          <a:lstStyle/>
          <a:p>
            <a:pPr marL="0" indent="0">
              <a:buNone/>
            </a:pPr>
            <a:r>
              <a:rPr lang="en-US" dirty="0"/>
              <a:t>The items listed, and other administrative tasks, are often time consuming and labor intensive. Self-administration may also leave an employer vulnerable to liability and legal action. Following are a number of areas where an outside administrator may be of great value and service. </a:t>
            </a:r>
          </a:p>
        </p:txBody>
      </p:sp>
      <p:sp>
        <p:nvSpPr>
          <p:cNvPr id="6" name="Footer Placeholder 5">
            <a:extLst>
              <a:ext uri="{FF2B5EF4-FFF2-40B4-BE49-F238E27FC236}">
                <a16:creationId xmlns:a16="http://schemas.microsoft.com/office/drawing/2014/main" id="{CD185339-3F95-4071-AA0C-42365BF20878}"/>
              </a:ext>
            </a:extLst>
          </p:cNvPr>
          <p:cNvSpPr>
            <a:spLocks noGrp="1"/>
          </p:cNvSpPr>
          <p:nvPr>
            <p:ph type="ftr" sz="quarter" idx="15"/>
          </p:nvPr>
        </p:nvSpPr>
        <p:spPr>
          <a:xfrm>
            <a:off x="1730829" y="5064318"/>
            <a:ext cx="3069772" cy="273844"/>
          </a:xfrm>
        </p:spPr>
        <p:txBody>
          <a:bodyPr/>
          <a:lstStyle/>
          <a:p>
            <a:endParaRPr lang="en-US" dirty="0"/>
          </a:p>
        </p:txBody>
      </p:sp>
      <p:sp>
        <p:nvSpPr>
          <p:cNvPr id="5" name="Slide Number Placeholder 4">
            <a:extLst>
              <a:ext uri="{FF2B5EF4-FFF2-40B4-BE49-F238E27FC236}">
                <a16:creationId xmlns:a16="http://schemas.microsoft.com/office/drawing/2014/main" id="{85279D4A-4CE9-4174-A2FB-BCF1ADCF52B5}"/>
              </a:ext>
            </a:extLst>
          </p:cNvPr>
          <p:cNvSpPr>
            <a:spLocks noGrp="1"/>
          </p:cNvSpPr>
          <p:nvPr>
            <p:ph type="sldNum" sz="quarter" idx="16"/>
          </p:nvPr>
        </p:nvSpPr>
        <p:spPr/>
        <p:txBody>
          <a:bodyPr/>
          <a:lstStyle/>
          <a:p>
            <a:fld id="{E313472D-BFB5-4CCD-ACA0-2399B44D45C6}" type="slidenum">
              <a:rPr lang="en-US" smtClean="0"/>
              <a:pPr/>
              <a:t>20</a:t>
            </a:fld>
            <a:endParaRPr lang="en-US" sz="600" dirty="0"/>
          </a:p>
        </p:txBody>
      </p:sp>
    </p:spTree>
    <p:extLst>
      <p:ext uri="{BB962C8B-B14F-4D97-AF65-F5344CB8AC3E}">
        <p14:creationId xmlns:p14="http://schemas.microsoft.com/office/powerpoint/2010/main" val="5257378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611D948-0A2C-45A1-8B97-9B5BF13464E2}"/>
              </a:ext>
            </a:extLst>
          </p:cNvPr>
          <p:cNvSpPr>
            <a:spLocks noGrp="1"/>
          </p:cNvSpPr>
          <p:nvPr>
            <p:ph type="sldNum" sz="quarter" idx="10"/>
          </p:nvPr>
        </p:nvSpPr>
        <p:spPr/>
        <p:txBody>
          <a:bodyPr/>
          <a:lstStyle/>
          <a:p>
            <a:pPr>
              <a:defRPr/>
            </a:pPr>
            <a:fld id="{77F3CFC6-E26A-BC44-998B-339BC07B05FE}" type="slidenum">
              <a:rPr lang="en-US" smtClean="0"/>
              <a:pPr>
                <a:defRPr/>
              </a:pPr>
              <a:t>21</a:t>
            </a:fld>
            <a:endParaRPr lang="en-US" dirty="0"/>
          </a:p>
        </p:txBody>
      </p:sp>
      <p:sp>
        <p:nvSpPr>
          <p:cNvPr id="5" name="Footer Placeholder 4">
            <a:extLst>
              <a:ext uri="{FF2B5EF4-FFF2-40B4-BE49-F238E27FC236}">
                <a16:creationId xmlns:a16="http://schemas.microsoft.com/office/drawing/2014/main" id="{5C3138B3-8D36-4363-8DB6-26B7292F4166}"/>
              </a:ext>
            </a:extLst>
          </p:cNvPr>
          <p:cNvSpPr>
            <a:spLocks noGrp="1"/>
          </p:cNvSpPr>
          <p:nvPr>
            <p:ph type="ftr" sz="quarter" idx="11"/>
          </p:nvPr>
        </p:nvSpPr>
        <p:spPr/>
        <p:txBody>
          <a:bodyPr/>
          <a:lstStyle/>
          <a:p>
            <a:r>
              <a:rPr lang="en-US"/>
              <a:t>©Nexben. All Rights Reserved.</a:t>
            </a:r>
            <a:endParaRPr lang="en-US" dirty="0"/>
          </a:p>
        </p:txBody>
      </p:sp>
      <p:pic>
        <p:nvPicPr>
          <p:cNvPr id="11" name="Picture 10">
            <a:extLst>
              <a:ext uri="{FF2B5EF4-FFF2-40B4-BE49-F238E27FC236}">
                <a16:creationId xmlns:a16="http://schemas.microsoft.com/office/drawing/2014/main" id="{85CF3335-798F-414C-B9A3-DA86317A9FA5}"/>
              </a:ext>
            </a:extLst>
          </p:cNvPr>
          <p:cNvPicPr>
            <a:picLocks noChangeAspect="1"/>
          </p:cNvPicPr>
          <p:nvPr/>
        </p:nvPicPr>
        <p:blipFill>
          <a:blip r:embed="rId3"/>
          <a:stretch>
            <a:fillRect/>
          </a:stretch>
        </p:blipFill>
        <p:spPr>
          <a:xfrm>
            <a:off x="3542685" y="1581827"/>
            <a:ext cx="2058629" cy="3248025"/>
          </a:xfrm>
          <a:prstGeom prst="rect">
            <a:avLst/>
          </a:prstGeom>
        </p:spPr>
      </p:pic>
      <p:pic>
        <p:nvPicPr>
          <p:cNvPr id="13" name="Picture 12">
            <a:extLst>
              <a:ext uri="{FF2B5EF4-FFF2-40B4-BE49-F238E27FC236}">
                <a16:creationId xmlns:a16="http://schemas.microsoft.com/office/drawing/2014/main" id="{A4236FCC-0B37-4A2C-925B-E2076E142A57}"/>
              </a:ext>
            </a:extLst>
          </p:cNvPr>
          <p:cNvPicPr>
            <a:picLocks noChangeAspect="1"/>
          </p:cNvPicPr>
          <p:nvPr/>
        </p:nvPicPr>
        <p:blipFill>
          <a:blip r:embed="rId4"/>
          <a:stretch>
            <a:fillRect/>
          </a:stretch>
        </p:blipFill>
        <p:spPr>
          <a:xfrm>
            <a:off x="585638" y="1581826"/>
            <a:ext cx="2514600" cy="3248025"/>
          </a:xfrm>
          <a:prstGeom prst="rect">
            <a:avLst/>
          </a:prstGeom>
        </p:spPr>
      </p:pic>
      <p:pic>
        <p:nvPicPr>
          <p:cNvPr id="15" name="Picture 14">
            <a:extLst>
              <a:ext uri="{FF2B5EF4-FFF2-40B4-BE49-F238E27FC236}">
                <a16:creationId xmlns:a16="http://schemas.microsoft.com/office/drawing/2014/main" id="{B1CAAAD7-8991-4B18-9C6E-251D322785EB}"/>
              </a:ext>
            </a:extLst>
          </p:cNvPr>
          <p:cNvPicPr>
            <a:picLocks noChangeAspect="1"/>
          </p:cNvPicPr>
          <p:nvPr/>
        </p:nvPicPr>
        <p:blipFill>
          <a:blip r:embed="rId5"/>
          <a:stretch>
            <a:fillRect/>
          </a:stretch>
        </p:blipFill>
        <p:spPr>
          <a:xfrm>
            <a:off x="5943667" y="2139040"/>
            <a:ext cx="2562225" cy="2133600"/>
          </a:xfrm>
          <a:prstGeom prst="rect">
            <a:avLst/>
          </a:prstGeom>
        </p:spPr>
      </p:pic>
      <p:grpSp>
        <p:nvGrpSpPr>
          <p:cNvPr id="19" name="Group 18">
            <a:extLst>
              <a:ext uri="{FF2B5EF4-FFF2-40B4-BE49-F238E27FC236}">
                <a16:creationId xmlns:a16="http://schemas.microsoft.com/office/drawing/2014/main" id="{8EF3BDFF-4767-44CA-BD97-74411C85521D}"/>
              </a:ext>
            </a:extLst>
          </p:cNvPr>
          <p:cNvGrpSpPr/>
          <p:nvPr/>
        </p:nvGrpSpPr>
        <p:grpSpPr>
          <a:xfrm>
            <a:off x="2951357" y="309009"/>
            <a:ext cx="2672259" cy="464738"/>
            <a:chOff x="2951357" y="309009"/>
            <a:chExt cx="2672259" cy="464738"/>
          </a:xfrm>
        </p:grpSpPr>
        <p:pic>
          <p:nvPicPr>
            <p:cNvPr id="3" name="Picture 2">
              <a:extLst>
                <a:ext uri="{FF2B5EF4-FFF2-40B4-BE49-F238E27FC236}">
                  <a16:creationId xmlns:a16="http://schemas.microsoft.com/office/drawing/2014/main" id="{C9CB9D5A-BC78-41F9-9FD9-02B8830F5014}"/>
                </a:ext>
              </a:extLst>
            </p:cNvPr>
            <p:cNvPicPr>
              <a:picLocks noChangeAspect="1"/>
            </p:cNvPicPr>
            <p:nvPr/>
          </p:nvPicPr>
          <p:blipFill>
            <a:blip r:embed="rId6"/>
            <a:stretch>
              <a:fillRect/>
            </a:stretch>
          </p:blipFill>
          <p:spPr>
            <a:xfrm>
              <a:off x="4029307" y="309009"/>
              <a:ext cx="1594309" cy="464738"/>
            </a:xfrm>
            <a:prstGeom prst="rect">
              <a:avLst/>
            </a:prstGeom>
          </p:spPr>
        </p:pic>
        <p:sp>
          <p:nvSpPr>
            <p:cNvPr id="6" name="TextBox 5">
              <a:extLst>
                <a:ext uri="{FF2B5EF4-FFF2-40B4-BE49-F238E27FC236}">
                  <a16:creationId xmlns:a16="http://schemas.microsoft.com/office/drawing/2014/main" id="{B95EB324-0496-40D8-A097-BB4606B5A0BC}"/>
                </a:ext>
              </a:extLst>
            </p:cNvPr>
            <p:cNvSpPr txBox="1"/>
            <p:nvPr/>
          </p:nvSpPr>
          <p:spPr>
            <a:xfrm>
              <a:off x="2951357" y="312082"/>
              <a:ext cx="1025912" cy="461665"/>
            </a:xfrm>
            <a:prstGeom prst="rect">
              <a:avLst/>
            </a:prstGeom>
            <a:noFill/>
          </p:spPr>
          <p:txBody>
            <a:bodyPr wrap="square" rtlCol="0">
              <a:spAutoFit/>
            </a:bodyPr>
            <a:lstStyle/>
            <a:p>
              <a:pPr algn="ctr"/>
              <a:r>
                <a:rPr lang="en-US" sz="2400" dirty="0" err="1">
                  <a:solidFill>
                    <a:schemeClr val="bg1"/>
                  </a:solidFill>
                </a:rPr>
                <a:t>Trovia</a:t>
              </a:r>
              <a:endParaRPr lang="en-US" sz="2400" dirty="0">
                <a:solidFill>
                  <a:schemeClr val="bg1"/>
                </a:solidFill>
              </a:endParaRPr>
            </a:p>
          </p:txBody>
        </p:sp>
        <p:cxnSp>
          <p:nvCxnSpPr>
            <p:cNvPr id="9" name="Straight Connector 8">
              <a:extLst>
                <a:ext uri="{FF2B5EF4-FFF2-40B4-BE49-F238E27FC236}">
                  <a16:creationId xmlns:a16="http://schemas.microsoft.com/office/drawing/2014/main" id="{90D5A0FD-AA61-484E-B3FA-84329E8F89D6}"/>
                </a:ext>
              </a:extLst>
            </p:cNvPr>
            <p:cNvCxnSpPr>
              <a:cxnSpLocks/>
            </p:cNvCxnSpPr>
            <p:nvPr/>
          </p:nvCxnSpPr>
          <p:spPr>
            <a:xfrm>
              <a:off x="3940098" y="309009"/>
              <a:ext cx="0" cy="464738"/>
            </a:xfrm>
            <a:prstGeom prst="line">
              <a:avLst/>
            </a:prstGeom>
            <a:ln w="127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6783752"/>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10CF164-C239-41DC-B26B-D96F51367C3C}"/>
              </a:ext>
            </a:extLst>
          </p:cNvPr>
          <p:cNvSpPr>
            <a:spLocks noGrp="1"/>
          </p:cNvSpPr>
          <p:nvPr>
            <p:ph type="sldNum" sz="quarter" idx="10"/>
          </p:nvPr>
        </p:nvSpPr>
        <p:spPr/>
        <p:txBody>
          <a:bodyPr/>
          <a:lstStyle/>
          <a:p>
            <a:pPr>
              <a:defRPr/>
            </a:pPr>
            <a:fld id="{77F3CFC6-E26A-BC44-998B-339BC07B05FE}" type="slidenum">
              <a:rPr lang="en-US" smtClean="0"/>
              <a:pPr>
                <a:defRPr/>
              </a:pPr>
              <a:t>22</a:t>
            </a:fld>
            <a:endParaRPr lang="en-US" dirty="0"/>
          </a:p>
        </p:txBody>
      </p:sp>
      <p:sp>
        <p:nvSpPr>
          <p:cNvPr id="5" name="Footer Placeholder 4">
            <a:extLst>
              <a:ext uri="{FF2B5EF4-FFF2-40B4-BE49-F238E27FC236}">
                <a16:creationId xmlns:a16="http://schemas.microsoft.com/office/drawing/2014/main" id="{4728909D-5E6D-4708-A239-6B1E84075CDA}"/>
              </a:ext>
            </a:extLst>
          </p:cNvPr>
          <p:cNvSpPr>
            <a:spLocks noGrp="1"/>
          </p:cNvSpPr>
          <p:nvPr>
            <p:ph type="ftr" sz="quarter" idx="11"/>
          </p:nvPr>
        </p:nvSpPr>
        <p:spPr/>
        <p:txBody>
          <a:bodyPr/>
          <a:lstStyle/>
          <a:p>
            <a:r>
              <a:rPr lang="en-US"/>
              <a:t>©Nexben. All Rights Reserved.</a:t>
            </a:r>
            <a:endParaRPr lang="en-US" dirty="0"/>
          </a:p>
        </p:txBody>
      </p:sp>
      <p:pic>
        <p:nvPicPr>
          <p:cNvPr id="6" name="Picture 5" descr="Graphical user interface, text&#10;&#10;Description automatically generated">
            <a:extLst>
              <a:ext uri="{FF2B5EF4-FFF2-40B4-BE49-F238E27FC236}">
                <a16:creationId xmlns:a16="http://schemas.microsoft.com/office/drawing/2014/main" id="{16F1BD52-4566-441E-83C5-0DA5409606BC}"/>
              </a:ext>
            </a:extLst>
          </p:cNvPr>
          <p:cNvPicPr>
            <a:picLocks noChangeAspect="1"/>
          </p:cNvPicPr>
          <p:nvPr/>
        </p:nvPicPr>
        <p:blipFill>
          <a:blip r:embed="rId3"/>
          <a:stretch>
            <a:fillRect/>
          </a:stretch>
        </p:blipFill>
        <p:spPr>
          <a:xfrm>
            <a:off x="542429" y="1264438"/>
            <a:ext cx="8220171" cy="3935244"/>
          </a:xfrm>
          <a:prstGeom prst="rect">
            <a:avLst/>
          </a:prstGeom>
        </p:spPr>
      </p:pic>
      <p:grpSp>
        <p:nvGrpSpPr>
          <p:cNvPr id="10" name="Group 9">
            <a:extLst>
              <a:ext uri="{FF2B5EF4-FFF2-40B4-BE49-F238E27FC236}">
                <a16:creationId xmlns:a16="http://schemas.microsoft.com/office/drawing/2014/main" id="{58D92E53-E8AD-4FD5-A619-B9C115EAA6EB}"/>
              </a:ext>
            </a:extLst>
          </p:cNvPr>
          <p:cNvGrpSpPr/>
          <p:nvPr/>
        </p:nvGrpSpPr>
        <p:grpSpPr>
          <a:xfrm>
            <a:off x="2951357" y="309009"/>
            <a:ext cx="2672259" cy="464738"/>
            <a:chOff x="2951357" y="309009"/>
            <a:chExt cx="2672259" cy="464738"/>
          </a:xfrm>
        </p:grpSpPr>
        <p:pic>
          <p:nvPicPr>
            <p:cNvPr id="11" name="Picture 10">
              <a:extLst>
                <a:ext uri="{FF2B5EF4-FFF2-40B4-BE49-F238E27FC236}">
                  <a16:creationId xmlns:a16="http://schemas.microsoft.com/office/drawing/2014/main" id="{131D347E-F8BE-4B5C-8C3D-6283B3142835}"/>
                </a:ext>
              </a:extLst>
            </p:cNvPr>
            <p:cNvPicPr>
              <a:picLocks noChangeAspect="1"/>
            </p:cNvPicPr>
            <p:nvPr/>
          </p:nvPicPr>
          <p:blipFill>
            <a:blip r:embed="rId4"/>
            <a:stretch>
              <a:fillRect/>
            </a:stretch>
          </p:blipFill>
          <p:spPr>
            <a:xfrm>
              <a:off x="4029307" y="309009"/>
              <a:ext cx="1594309" cy="464738"/>
            </a:xfrm>
            <a:prstGeom prst="rect">
              <a:avLst/>
            </a:prstGeom>
          </p:spPr>
        </p:pic>
        <p:sp>
          <p:nvSpPr>
            <p:cNvPr id="12" name="TextBox 11">
              <a:extLst>
                <a:ext uri="{FF2B5EF4-FFF2-40B4-BE49-F238E27FC236}">
                  <a16:creationId xmlns:a16="http://schemas.microsoft.com/office/drawing/2014/main" id="{851AB178-2C32-45B0-91A8-DB3715033344}"/>
                </a:ext>
              </a:extLst>
            </p:cNvPr>
            <p:cNvSpPr txBox="1"/>
            <p:nvPr/>
          </p:nvSpPr>
          <p:spPr>
            <a:xfrm>
              <a:off x="2951357" y="312082"/>
              <a:ext cx="1025912" cy="461665"/>
            </a:xfrm>
            <a:prstGeom prst="rect">
              <a:avLst/>
            </a:prstGeom>
            <a:noFill/>
          </p:spPr>
          <p:txBody>
            <a:bodyPr wrap="square" rtlCol="0">
              <a:spAutoFit/>
            </a:bodyPr>
            <a:lstStyle/>
            <a:p>
              <a:pPr algn="ctr"/>
              <a:r>
                <a:rPr lang="en-US" sz="2400" dirty="0" err="1">
                  <a:solidFill>
                    <a:schemeClr val="bg1"/>
                  </a:solidFill>
                </a:rPr>
                <a:t>Trovia</a:t>
              </a:r>
              <a:endParaRPr lang="en-US" sz="2400" dirty="0">
                <a:solidFill>
                  <a:schemeClr val="bg1"/>
                </a:solidFill>
              </a:endParaRPr>
            </a:p>
          </p:txBody>
        </p:sp>
        <p:cxnSp>
          <p:nvCxnSpPr>
            <p:cNvPr id="13" name="Straight Connector 12">
              <a:extLst>
                <a:ext uri="{FF2B5EF4-FFF2-40B4-BE49-F238E27FC236}">
                  <a16:creationId xmlns:a16="http://schemas.microsoft.com/office/drawing/2014/main" id="{0699D1A5-BED1-4991-95F9-936EACB2DD7C}"/>
                </a:ext>
              </a:extLst>
            </p:cNvPr>
            <p:cNvCxnSpPr>
              <a:cxnSpLocks/>
            </p:cNvCxnSpPr>
            <p:nvPr/>
          </p:nvCxnSpPr>
          <p:spPr>
            <a:xfrm>
              <a:off x="3940098" y="309009"/>
              <a:ext cx="0" cy="464738"/>
            </a:xfrm>
            <a:prstGeom prst="line">
              <a:avLst/>
            </a:prstGeom>
            <a:ln w="127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42643335"/>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10CF164-C239-41DC-B26B-D96F51367C3C}"/>
              </a:ext>
            </a:extLst>
          </p:cNvPr>
          <p:cNvSpPr>
            <a:spLocks noGrp="1"/>
          </p:cNvSpPr>
          <p:nvPr>
            <p:ph type="sldNum" sz="quarter" idx="10"/>
          </p:nvPr>
        </p:nvSpPr>
        <p:spPr/>
        <p:txBody>
          <a:bodyPr/>
          <a:lstStyle/>
          <a:p>
            <a:pPr>
              <a:defRPr/>
            </a:pPr>
            <a:fld id="{77F3CFC6-E26A-BC44-998B-339BC07B05FE}" type="slidenum">
              <a:rPr lang="en-US" smtClean="0"/>
              <a:pPr>
                <a:defRPr/>
              </a:pPr>
              <a:t>23</a:t>
            </a:fld>
            <a:endParaRPr lang="en-US" dirty="0"/>
          </a:p>
        </p:txBody>
      </p:sp>
      <p:sp>
        <p:nvSpPr>
          <p:cNvPr id="5" name="Footer Placeholder 4">
            <a:extLst>
              <a:ext uri="{FF2B5EF4-FFF2-40B4-BE49-F238E27FC236}">
                <a16:creationId xmlns:a16="http://schemas.microsoft.com/office/drawing/2014/main" id="{4728909D-5E6D-4708-A239-6B1E84075CDA}"/>
              </a:ext>
            </a:extLst>
          </p:cNvPr>
          <p:cNvSpPr>
            <a:spLocks noGrp="1"/>
          </p:cNvSpPr>
          <p:nvPr>
            <p:ph type="ftr" sz="quarter" idx="11"/>
          </p:nvPr>
        </p:nvSpPr>
        <p:spPr/>
        <p:txBody>
          <a:bodyPr/>
          <a:lstStyle/>
          <a:p>
            <a:r>
              <a:rPr lang="en-US"/>
              <a:t>©Nexben. All Rights Reserved.</a:t>
            </a:r>
            <a:endParaRPr lang="en-US" dirty="0"/>
          </a:p>
        </p:txBody>
      </p:sp>
      <p:pic>
        <p:nvPicPr>
          <p:cNvPr id="10" name="Picture 9">
            <a:extLst>
              <a:ext uri="{FF2B5EF4-FFF2-40B4-BE49-F238E27FC236}">
                <a16:creationId xmlns:a16="http://schemas.microsoft.com/office/drawing/2014/main" id="{02A6E1FD-0A5B-4171-9BDA-D732E77B5A6E}"/>
              </a:ext>
            </a:extLst>
          </p:cNvPr>
          <p:cNvPicPr>
            <a:picLocks noChangeAspect="1"/>
          </p:cNvPicPr>
          <p:nvPr/>
        </p:nvPicPr>
        <p:blipFill>
          <a:blip r:embed="rId3"/>
          <a:stretch>
            <a:fillRect/>
          </a:stretch>
        </p:blipFill>
        <p:spPr>
          <a:xfrm>
            <a:off x="0" y="1448548"/>
            <a:ext cx="9144000" cy="2817903"/>
          </a:xfrm>
          <a:prstGeom prst="rect">
            <a:avLst/>
          </a:prstGeom>
        </p:spPr>
      </p:pic>
      <p:grpSp>
        <p:nvGrpSpPr>
          <p:cNvPr id="13" name="Group 12">
            <a:extLst>
              <a:ext uri="{FF2B5EF4-FFF2-40B4-BE49-F238E27FC236}">
                <a16:creationId xmlns:a16="http://schemas.microsoft.com/office/drawing/2014/main" id="{BFF78E1B-6D91-4FAD-8F91-7AF46F8CCC57}"/>
              </a:ext>
            </a:extLst>
          </p:cNvPr>
          <p:cNvGrpSpPr/>
          <p:nvPr/>
        </p:nvGrpSpPr>
        <p:grpSpPr>
          <a:xfrm>
            <a:off x="2951357" y="309009"/>
            <a:ext cx="2672259" cy="464738"/>
            <a:chOff x="2951357" y="309009"/>
            <a:chExt cx="2672259" cy="464738"/>
          </a:xfrm>
        </p:grpSpPr>
        <p:pic>
          <p:nvPicPr>
            <p:cNvPr id="14" name="Picture 13">
              <a:extLst>
                <a:ext uri="{FF2B5EF4-FFF2-40B4-BE49-F238E27FC236}">
                  <a16:creationId xmlns:a16="http://schemas.microsoft.com/office/drawing/2014/main" id="{64C9E027-A4D4-4400-BB18-6A211A698600}"/>
                </a:ext>
              </a:extLst>
            </p:cNvPr>
            <p:cNvPicPr>
              <a:picLocks noChangeAspect="1"/>
            </p:cNvPicPr>
            <p:nvPr/>
          </p:nvPicPr>
          <p:blipFill>
            <a:blip r:embed="rId4"/>
            <a:stretch>
              <a:fillRect/>
            </a:stretch>
          </p:blipFill>
          <p:spPr>
            <a:xfrm>
              <a:off x="4029307" y="309009"/>
              <a:ext cx="1594309" cy="464738"/>
            </a:xfrm>
            <a:prstGeom prst="rect">
              <a:avLst/>
            </a:prstGeom>
          </p:spPr>
        </p:pic>
        <p:sp>
          <p:nvSpPr>
            <p:cNvPr id="15" name="TextBox 14">
              <a:extLst>
                <a:ext uri="{FF2B5EF4-FFF2-40B4-BE49-F238E27FC236}">
                  <a16:creationId xmlns:a16="http://schemas.microsoft.com/office/drawing/2014/main" id="{B0BE9C8C-77B0-4447-A068-4506DC8CB862}"/>
                </a:ext>
              </a:extLst>
            </p:cNvPr>
            <p:cNvSpPr txBox="1"/>
            <p:nvPr/>
          </p:nvSpPr>
          <p:spPr>
            <a:xfrm>
              <a:off x="2951357" y="312082"/>
              <a:ext cx="1025912" cy="461665"/>
            </a:xfrm>
            <a:prstGeom prst="rect">
              <a:avLst/>
            </a:prstGeom>
            <a:noFill/>
          </p:spPr>
          <p:txBody>
            <a:bodyPr wrap="square" rtlCol="0">
              <a:spAutoFit/>
            </a:bodyPr>
            <a:lstStyle/>
            <a:p>
              <a:pPr algn="ctr"/>
              <a:r>
                <a:rPr lang="en-US" sz="2400" dirty="0">
                  <a:solidFill>
                    <a:schemeClr val="bg1"/>
                  </a:solidFill>
                </a:rPr>
                <a:t>Trovia</a:t>
              </a:r>
            </a:p>
          </p:txBody>
        </p:sp>
        <p:cxnSp>
          <p:nvCxnSpPr>
            <p:cNvPr id="16" name="Straight Connector 15">
              <a:extLst>
                <a:ext uri="{FF2B5EF4-FFF2-40B4-BE49-F238E27FC236}">
                  <a16:creationId xmlns:a16="http://schemas.microsoft.com/office/drawing/2014/main" id="{4062F369-9A54-4BE4-83FC-6A1172E832D5}"/>
                </a:ext>
              </a:extLst>
            </p:cNvPr>
            <p:cNvCxnSpPr>
              <a:cxnSpLocks/>
            </p:cNvCxnSpPr>
            <p:nvPr/>
          </p:nvCxnSpPr>
          <p:spPr>
            <a:xfrm>
              <a:off x="3940098" y="309009"/>
              <a:ext cx="0" cy="464738"/>
            </a:xfrm>
            <a:prstGeom prst="line">
              <a:avLst/>
            </a:prstGeom>
            <a:ln w="127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99565426"/>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10CF164-C239-41DC-B26B-D96F51367C3C}"/>
              </a:ext>
            </a:extLst>
          </p:cNvPr>
          <p:cNvSpPr>
            <a:spLocks noGrp="1"/>
          </p:cNvSpPr>
          <p:nvPr>
            <p:ph type="sldNum" sz="quarter" idx="10"/>
          </p:nvPr>
        </p:nvSpPr>
        <p:spPr/>
        <p:txBody>
          <a:bodyPr/>
          <a:lstStyle/>
          <a:p>
            <a:pPr>
              <a:defRPr/>
            </a:pPr>
            <a:fld id="{77F3CFC6-E26A-BC44-998B-339BC07B05FE}" type="slidenum">
              <a:rPr lang="en-US" smtClean="0"/>
              <a:pPr>
                <a:defRPr/>
              </a:pPr>
              <a:t>24</a:t>
            </a:fld>
            <a:endParaRPr lang="en-US" dirty="0"/>
          </a:p>
        </p:txBody>
      </p:sp>
      <p:sp>
        <p:nvSpPr>
          <p:cNvPr id="5" name="Footer Placeholder 4">
            <a:extLst>
              <a:ext uri="{FF2B5EF4-FFF2-40B4-BE49-F238E27FC236}">
                <a16:creationId xmlns:a16="http://schemas.microsoft.com/office/drawing/2014/main" id="{4728909D-5E6D-4708-A239-6B1E84075CDA}"/>
              </a:ext>
            </a:extLst>
          </p:cNvPr>
          <p:cNvSpPr>
            <a:spLocks noGrp="1"/>
          </p:cNvSpPr>
          <p:nvPr>
            <p:ph type="ftr" sz="quarter" idx="11"/>
          </p:nvPr>
        </p:nvSpPr>
        <p:spPr/>
        <p:txBody>
          <a:bodyPr/>
          <a:lstStyle/>
          <a:p>
            <a:r>
              <a:rPr lang="en-US"/>
              <a:t>©Nexben. All Rights Reserved.</a:t>
            </a:r>
            <a:endParaRPr lang="en-US" dirty="0"/>
          </a:p>
        </p:txBody>
      </p:sp>
      <p:pic>
        <p:nvPicPr>
          <p:cNvPr id="8" name="Picture 7">
            <a:extLst>
              <a:ext uri="{FF2B5EF4-FFF2-40B4-BE49-F238E27FC236}">
                <a16:creationId xmlns:a16="http://schemas.microsoft.com/office/drawing/2014/main" id="{E7E11444-F486-4752-8D6C-16FDB4FABEE8}"/>
              </a:ext>
            </a:extLst>
          </p:cNvPr>
          <p:cNvPicPr>
            <a:picLocks noChangeAspect="1"/>
          </p:cNvPicPr>
          <p:nvPr/>
        </p:nvPicPr>
        <p:blipFill>
          <a:blip r:embed="rId3"/>
          <a:stretch>
            <a:fillRect/>
          </a:stretch>
        </p:blipFill>
        <p:spPr>
          <a:xfrm>
            <a:off x="458129" y="1960363"/>
            <a:ext cx="8380800" cy="2116623"/>
          </a:xfrm>
          <a:prstGeom prst="rect">
            <a:avLst/>
          </a:prstGeom>
        </p:spPr>
      </p:pic>
      <p:grpSp>
        <p:nvGrpSpPr>
          <p:cNvPr id="11" name="Group 10">
            <a:extLst>
              <a:ext uri="{FF2B5EF4-FFF2-40B4-BE49-F238E27FC236}">
                <a16:creationId xmlns:a16="http://schemas.microsoft.com/office/drawing/2014/main" id="{AF4F0A6A-DF8B-4AB1-87C8-18A4BEE952D5}"/>
              </a:ext>
            </a:extLst>
          </p:cNvPr>
          <p:cNvGrpSpPr/>
          <p:nvPr/>
        </p:nvGrpSpPr>
        <p:grpSpPr>
          <a:xfrm>
            <a:off x="2951357" y="309009"/>
            <a:ext cx="2672259" cy="464738"/>
            <a:chOff x="2951357" y="309009"/>
            <a:chExt cx="2672259" cy="464738"/>
          </a:xfrm>
        </p:grpSpPr>
        <p:pic>
          <p:nvPicPr>
            <p:cNvPr id="12" name="Picture 11">
              <a:extLst>
                <a:ext uri="{FF2B5EF4-FFF2-40B4-BE49-F238E27FC236}">
                  <a16:creationId xmlns:a16="http://schemas.microsoft.com/office/drawing/2014/main" id="{C3CE22ED-90AA-44D2-831F-23477C71E3CF}"/>
                </a:ext>
              </a:extLst>
            </p:cNvPr>
            <p:cNvPicPr>
              <a:picLocks noChangeAspect="1"/>
            </p:cNvPicPr>
            <p:nvPr/>
          </p:nvPicPr>
          <p:blipFill>
            <a:blip r:embed="rId4"/>
            <a:stretch>
              <a:fillRect/>
            </a:stretch>
          </p:blipFill>
          <p:spPr>
            <a:xfrm>
              <a:off x="4029307" y="309009"/>
              <a:ext cx="1594309" cy="464738"/>
            </a:xfrm>
            <a:prstGeom prst="rect">
              <a:avLst/>
            </a:prstGeom>
          </p:spPr>
        </p:pic>
        <p:sp>
          <p:nvSpPr>
            <p:cNvPr id="13" name="TextBox 12">
              <a:extLst>
                <a:ext uri="{FF2B5EF4-FFF2-40B4-BE49-F238E27FC236}">
                  <a16:creationId xmlns:a16="http://schemas.microsoft.com/office/drawing/2014/main" id="{60844DE3-9297-4179-AB68-2608F21759EF}"/>
                </a:ext>
              </a:extLst>
            </p:cNvPr>
            <p:cNvSpPr txBox="1"/>
            <p:nvPr/>
          </p:nvSpPr>
          <p:spPr>
            <a:xfrm>
              <a:off x="2951357" y="312082"/>
              <a:ext cx="1025912" cy="461665"/>
            </a:xfrm>
            <a:prstGeom prst="rect">
              <a:avLst/>
            </a:prstGeom>
            <a:noFill/>
          </p:spPr>
          <p:txBody>
            <a:bodyPr wrap="square" rtlCol="0">
              <a:spAutoFit/>
            </a:bodyPr>
            <a:lstStyle/>
            <a:p>
              <a:pPr algn="ctr"/>
              <a:r>
                <a:rPr lang="en-US" sz="2400" dirty="0" err="1">
                  <a:solidFill>
                    <a:schemeClr val="bg1"/>
                  </a:solidFill>
                </a:rPr>
                <a:t>Trovia</a:t>
              </a:r>
              <a:endParaRPr lang="en-US" sz="2400" dirty="0">
                <a:solidFill>
                  <a:schemeClr val="bg1"/>
                </a:solidFill>
              </a:endParaRPr>
            </a:p>
          </p:txBody>
        </p:sp>
        <p:cxnSp>
          <p:nvCxnSpPr>
            <p:cNvPr id="14" name="Straight Connector 13">
              <a:extLst>
                <a:ext uri="{FF2B5EF4-FFF2-40B4-BE49-F238E27FC236}">
                  <a16:creationId xmlns:a16="http://schemas.microsoft.com/office/drawing/2014/main" id="{D8BE7E64-BC7B-41E4-882E-C14E71C01ACB}"/>
                </a:ext>
              </a:extLst>
            </p:cNvPr>
            <p:cNvCxnSpPr>
              <a:cxnSpLocks/>
            </p:cNvCxnSpPr>
            <p:nvPr/>
          </p:nvCxnSpPr>
          <p:spPr>
            <a:xfrm>
              <a:off x="3940098" y="309009"/>
              <a:ext cx="0" cy="464738"/>
            </a:xfrm>
            <a:prstGeom prst="line">
              <a:avLst/>
            </a:prstGeom>
            <a:ln w="127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73559910"/>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77F3CFC6-E26A-BC44-998B-339BC07B05FE}" type="slidenum">
              <a:rPr lang="en-US" smtClean="0"/>
              <a:pPr>
                <a:defRPr/>
              </a:pPr>
              <a:t>25</a:t>
            </a:fld>
            <a:endParaRPr lang="en-US" dirty="0"/>
          </a:p>
        </p:txBody>
      </p:sp>
      <p:sp>
        <p:nvSpPr>
          <p:cNvPr id="3" name="Footer Placeholder 2">
            <a:extLst>
              <a:ext uri="{FF2B5EF4-FFF2-40B4-BE49-F238E27FC236}">
                <a16:creationId xmlns:a16="http://schemas.microsoft.com/office/drawing/2014/main" id="{3DBEB363-713B-4AF3-9C10-39FFF14390C7}"/>
              </a:ext>
            </a:extLst>
          </p:cNvPr>
          <p:cNvSpPr>
            <a:spLocks noGrp="1"/>
          </p:cNvSpPr>
          <p:nvPr>
            <p:ph type="ftr" sz="quarter" idx="11"/>
          </p:nvPr>
        </p:nvSpPr>
        <p:spPr>
          <a:xfrm>
            <a:off x="605244" y="5415973"/>
            <a:ext cx="2320409" cy="116884"/>
          </a:xfrm>
        </p:spPr>
        <p:txBody>
          <a:bodyPr/>
          <a:lstStyle/>
          <a:p>
            <a:r>
              <a:rPr lang="en-US" dirty="0">
                <a:latin typeface="Arial Nova Light" panose="020B0604020202020204" pitchFamily="34" charset="0"/>
              </a:rPr>
              <a:t>©Nexben. All Rights Reserved.</a:t>
            </a:r>
          </a:p>
        </p:txBody>
      </p:sp>
      <p:sp>
        <p:nvSpPr>
          <p:cNvPr id="5" name="Title 1">
            <a:extLst>
              <a:ext uri="{FF2B5EF4-FFF2-40B4-BE49-F238E27FC236}">
                <a16:creationId xmlns:a16="http://schemas.microsoft.com/office/drawing/2014/main" id="{E7ECF3B3-EB79-47D1-96DE-F6579B64B66A}"/>
              </a:ext>
            </a:extLst>
          </p:cNvPr>
          <p:cNvSpPr txBox="1">
            <a:spLocks/>
          </p:cNvSpPr>
          <p:nvPr/>
        </p:nvSpPr>
        <p:spPr>
          <a:xfrm>
            <a:off x="1269348" y="1940994"/>
            <a:ext cx="6605302" cy="788685"/>
          </a:xfrm>
          <a:prstGeom prst="rect">
            <a:avLst/>
          </a:prstGeom>
        </p:spPr>
        <p:txBody>
          <a:bodyPr vert="horz" lIns="45720" tIns="45720" rIns="91440" bIns="45720" rtlCol="0" anchor="ctr">
            <a:normAutofit/>
          </a:bodyPr>
          <a:lstStyle>
            <a:lvl1pPr algn="l" defTabSz="685756" rtl="0" eaLnBrk="1" latinLnBrk="0" hangingPunct="1">
              <a:lnSpc>
                <a:spcPct val="90000"/>
              </a:lnSpc>
              <a:spcBef>
                <a:spcPct val="0"/>
              </a:spcBef>
              <a:buNone/>
              <a:defRPr lang="en-US" sz="2800" b="1" i="0" kern="1200" dirty="0">
                <a:solidFill>
                  <a:schemeClr val="bg1"/>
                </a:solidFill>
                <a:latin typeface="Arial" panose="020B0604020202020204" pitchFamily="34" charset="0"/>
                <a:ea typeface="Arial" panose="020B0604020202020204" pitchFamily="34" charset="0"/>
                <a:cs typeface="Calibri Light" charset="0"/>
              </a:defRPr>
            </a:lvl1pPr>
          </a:lstStyle>
          <a:p>
            <a:pPr algn="ctr"/>
            <a:r>
              <a:rPr lang="en-US" dirty="0">
                <a:solidFill>
                  <a:schemeClr val="accent2"/>
                </a:solidFill>
              </a:rPr>
              <a:t>Questions?</a:t>
            </a:r>
          </a:p>
        </p:txBody>
      </p:sp>
      <p:sp>
        <p:nvSpPr>
          <p:cNvPr id="6" name="Footer Placeholder 1"/>
          <p:cNvSpPr>
            <a:spLocks noGrp="1"/>
          </p:cNvSpPr>
          <p:nvPr>
            <p:ph idx="1"/>
          </p:nvPr>
        </p:nvSpPr>
        <p:spPr>
          <a:xfrm>
            <a:off x="458129" y="4612832"/>
            <a:ext cx="8239635" cy="639394"/>
          </a:xfrm>
        </p:spPr>
        <p:txBody>
          <a:bodyPr numCol="1">
            <a:normAutofit lnSpcReduction="10000"/>
          </a:bodyPr>
          <a:lstStyle/>
          <a:p>
            <a:pPr marL="0" indent="0">
              <a:buNone/>
            </a:pPr>
            <a:r>
              <a:rPr lang="en-US" sz="900" dirty="0"/>
              <a:t>This material is for general information purposes only. This material is not to be considered or taken as legal, tax, benefit, or human resources advice. Regulations change over time and can vary by location and employer size, among other factors. Nexben and Trovia do not guarantee any form of access, eligibility, or coverage. Consult a licensed broker, human resources certified expert, or attorney for specific guidance. Nexben and Trovia services are subject to terms and conditions. </a:t>
            </a:r>
          </a:p>
          <a:p>
            <a:pPr marL="0" indent="0">
              <a:buNone/>
            </a:pPr>
            <a:endParaRPr lang="en-US" sz="900" dirty="0"/>
          </a:p>
          <a:p>
            <a:pPr marL="0" indent="0">
              <a:buNone/>
            </a:pPr>
            <a:endParaRPr lang="en-US" sz="900" dirty="0"/>
          </a:p>
          <a:p>
            <a:pPr marL="0" indent="0">
              <a:buNone/>
            </a:pPr>
            <a:endParaRPr lang="en-US" sz="1400" dirty="0"/>
          </a:p>
        </p:txBody>
      </p:sp>
      <p:sp>
        <p:nvSpPr>
          <p:cNvPr id="7" name="Rectangle 6"/>
          <p:cNvSpPr/>
          <p:nvPr/>
        </p:nvSpPr>
        <p:spPr>
          <a:xfrm>
            <a:off x="6369236" y="5410859"/>
            <a:ext cx="2429076" cy="200055"/>
          </a:xfrm>
          <a:prstGeom prst="rect">
            <a:avLst/>
          </a:prstGeom>
        </p:spPr>
        <p:txBody>
          <a:bodyPr wrap="square">
            <a:spAutoFit/>
          </a:bodyPr>
          <a:lstStyle/>
          <a:p>
            <a:r>
              <a:rPr lang="en-US" sz="700" dirty="0" err="1"/>
              <a:t>Trovia</a:t>
            </a:r>
            <a:r>
              <a:rPr lang="en-US" sz="700" dirty="0"/>
              <a:t>™ and </a:t>
            </a:r>
            <a:r>
              <a:rPr lang="en-US" sz="700" dirty="0" err="1"/>
              <a:t>Nexben</a:t>
            </a:r>
            <a:r>
              <a:rPr lang="en-US" sz="700" dirty="0"/>
              <a:t>™ are trademarks of </a:t>
            </a:r>
            <a:r>
              <a:rPr lang="en-US" sz="700" dirty="0" err="1"/>
              <a:t>Nexben</a:t>
            </a:r>
            <a:r>
              <a:rPr lang="en-US" sz="700" dirty="0"/>
              <a:t>, Inc.</a:t>
            </a:r>
          </a:p>
        </p:txBody>
      </p:sp>
      <p:sp>
        <p:nvSpPr>
          <p:cNvPr id="8" name="Title 1">
            <a:extLst>
              <a:ext uri="{FF2B5EF4-FFF2-40B4-BE49-F238E27FC236}">
                <a16:creationId xmlns:a16="http://schemas.microsoft.com/office/drawing/2014/main" id="{E7ECF3B3-EB79-47D1-96DE-F6579B64B66A}"/>
              </a:ext>
            </a:extLst>
          </p:cNvPr>
          <p:cNvSpPr txBox="1">
            <a:spLocks/>
          </p:cNvSpPr>
          <p:nvPr/>
        </p:nvSpPr>
        <p:spPr>
          <a:xfrm>
            <a:off x="1922639" y="2738460"/>
            <a:ext cx="5298720" cy="1442842"/>
          </a:xfrm>
          <a:prstGeom prst="rect">
            <a:avLst/>
          </a:prstGeom>
        </p:spPr>
        <p:txBody>
          <a:bodyPr vert="horz" lIns="45720" tIns="45720" rIns="91440" bIns="45720" rtlCol="0" anchor="ctr">
            <a:noAutofit/>
          </a:bodyPr>
          <a:lstStyle>
            <a:lvl1pPr algn="l" defTabSz="685756" rtl="0" eaLnBrk="1" latinLnBrk="0" hangingPunct="1">
              <a:lnSpc>
                <a:spcPct val="90000"/>
              </a:lnSpc>
              <a:spcBef>
                <a:spcPct val="0"/>
              </a:spcBef>
              <a:buNone/>
              <a:defRPr lang="en-US" sz="2800" b="1" i="0" kern="1200" dirty="0">
                <a:solidFill>
                  <a:schemeClr val="bg1"/>
                </a:solidFill>
                <a:latin typeface="Arial" panose="020B0604020202020204" pitchFamily="34" charset="0"/>
                <a:ea typeface="Arial" panose="020B0604020202020204" pitchFamily="34" charset="0"/>
                <a:cs typeface="Calibri Light" charset="0"/>
              </a:defRPr>
            </a:lvl1pPr>
          </a:lstStyle>
          <a:p>
            <a:pPr algn="ctr"/>
            <a:r>
              <a:rPr lang="en-US" sz="1800" b="0" dirty="0">
                <a:solidFill>
                  <a:schemeClr val="accent2"/>
                </a:solidFill>
              </a:rPr>
              <a:t>If you are interested in receiving more information about ICHRAs or ICHRA administration, please contact:</a:t>
            </a:r>
          </a:p>
          <a:p>
            <a:pPr algn="ctr"/>
            <a:r>
              <a:rPr lang="en-US" sz="1800" dirty="0">
                <a:solidFill>
                  <a:schemeClr val="accent2"/>
                </a:solidFill>
              </a:rPr>
              <a:t>Tammy Deur </a:t>
            </a:r>
            <a:r>
              <a:rPr lang="en-US" sz="1800" b="0" dirty="0">
                <a:solidFill>
                  <a:schemeClr val="accent2"/>
                </a:solidFill>
              </a:rPr>
              <a:t>– 616.970.7049</a:t>
            </a:r>
          </a:p>
          <a:p>
            <a:pPr algn="ctr"/>
            <a:r>
              <a:rPr lang="en-US" sz="1800" b="0" dirty="0">
                <a:solidFill>
                  <a:schemeClr val="accent2"/>
                </a:solidFill>
                <a:hlinkClick r:id="rId3"/>
              </a:rPr>
              <a:t>tdeur@tggsolutions.com</a:t>
            </a:r>
            <a:r>
              <a:rPr lang="en-US" sz="1800" b="0" dirty="0">
                <a:solidFill>
                  <a:schemeClr val="accent2"/>
                </a:solidFill>
              </a:rPr>
              <a:t> </a:t>
            </a:r>
          </a:p>
          <a:p>
            <a:pPr algn="ctr"/>
            <a:r>
              <a:rPr lang="en-US" sz="1800" b="0" dirty="0">
                <a:solidFill>
                  <a:schemeClr val="accent2"/>
                </a:solidFill>
              </a:rPr>
              <a:t>or </a:t>
            </a:r>
          </a:p>
          <a:p>
            <a:pPr algn="ctr"/>
            <a:r>
              <a:rPr lang="en-US" sz="1800" dirty="0">
                <a:solidFill>
                  <a:schemeClr val="accent2"/>
                </a:solidFill>
              </a:rPr>
              <a:t>Scott A. Davis </a:t>
            </a:r>
            <a:r>
              <a:rPr lang="en-US" sz="1800" b="0" dirty="0">
                <a:solidFill>
                  <a:schemeClr val="accent2"/>
                </a:solidFill>
              </a:rPr>
              <a:t>– 616.304.9300 </a:t>
            </a:r>
            <a:r>
              <a:rPr lang="en-US" sz="1800" b="0" dirty="0">
                <a:solidFill>
                  <a:schemeClr val="accent2"/>
                </a:solidFill>
                <a:hlinkClick r:id="rId4"/>
              </a:rPr>
              <a:t>sdavis@tggsolutions.com</a:t>
            </a:r>
            <a:r>
              <a:rPr lang="en-US" sz="1800" b="0" dirty="0">
                <a:solidFill>
                  <a:schemeClr val="accent2"/>
                </a:solidFill>
              </a:rPr>
              <a:t> </a:t>
            </a:r>
          </a:p>
        </p:txBody>
      </p:sp>
    </p:spTree>
    <p:extLst>
      <p:ext uri="{BB962C8B-B14F-4D97-AF65-F5344CB8AC3E}">
        <p14:creationId xmlns:p14="http://schemas.microsoft.com/office/powerpoint/2010/main" val="2900319951"/>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E4233-C960-4BAF-A374-855A1E067F35}"/>
              </a:ext>
            </a:extLst>
          </p:cNvPr>
          <p:cNvSpPr>
            <a:spLocks noGrp="1"/>
          </p:cNvSpPr>
          <p:nvPr>
            <p:ph type="title"/>
          </p:nvPr>
        </p:nvSpPr>
        <p:spPr/>
        <p:txBody>
          <a:bodyPr/>
          <a:lstStyle/>
          <a:p>
            <a:r>
              <a:rPr lang="en-US" dirty="0"/>
              <a:t>What is an ICHRA? </a:t>
            </a:r>
          </a:p>
        </p:txBody>
      </p:sp>
      <p:sp>
        <p:nvSpPr>
          <p:cNvPr id="4" name="Slide Number Placeholder 3"/>
          <p:cNvSpPr>
            <a:spLocks noGrp="1"/>
          </p:cNvSpPr>
          <p:nvPr>
            <p:ph type="sldNum" sz="quarter" idx="10"/>
          </p:nvPr>
        </p:nvSpPr>
        <p:spPr/>
        <p:txBody>
          <a:bodyPr/>
          <a:lstStyle/>
          <a:p>
            <a:pPr>
              <a:defRPr/>
            </a:pPr>
            <a:fld id="{77F3CFC6-E26A-BC44-998B-339BC07B05FE}" type="slidenum">
              <a:rPr lang="en-US" smtClean="0"/>
              <a:pPr>
                <a:defRPr/>
              </a:pPr>
              <a:t>3</a:t>
            </a:fld>
            <a:endParaRPr lang="en-US" dirty="0"/>
          </a:p>
        </p:txBody>
      </p:sp>
      <p:sp>
        <p:nvSpPr>
          <p:cNvPr id="8" name="Footer Placeholder 7">
            <a:extLst>
              <a:ext uri="{FF2B5EF4-FFF2-40B4-BE49-F238E27FC236}">
                <a16:creationId xmlns:a16="http://schemas.microsoft.com/office/drawing/2014/main" id="{B796F9D8-8723-4F04-BF94-EDC8FE309DFE}"/>
              </a:ext>
            </a:extLst>
          </p:cNvPr>
          <p:cNvSpPr>
            <a:spLocks noGrp="1"/>
          </p:cNvSpPr>
          <p:nvPr>
            <p:ph type="ftr" sz="quarter" idx="11"/>
          </p:nvPr>
        </p:nvSpPr>
        <p:spPr>
          <a:xfrm>
            <a:off x="535500" y="5415261"/>
            <a:ext cx="2320409" cy="116884"/>
          </a:xfrm>
        </p:spPr>
        <p:txBody>
          <a:bodyPr/>
          <a:lstStyle/>
          <a:p>
            <a:r>
              <a:rPr lang="en-US" dirty="0">
                <a:latin typeface="Arial Nova Light" panose="020B0604020202020204" pitchFamily="34" charset="0"/>
              </a:rPr>
              <a:t> ©Nexben. All Rights Reserved.</a:t>
            </a:r>
          </a:p>
          <a:p>
            <a:endParaRPr lang="en-US" dirty="0"/>
          </a:p>
        </p:txBody>
      </p:sp>
      <p:sp>
        <p:nvSpPr>
          <p:cNvPr id="9" name="TextBox 8">
            <a:extLst>
              <a:ext uri="{FF2B5EF4-FFF2-40B4-BE49-F238E27FC236}">
                <a16:creationId xmlns:a16="http://schemas.microsoft.com/office/drawing/2014/main" id="{DF52EA25-E273-458D-A22E-ABD4EA20B40F}"/>
              </a:ext>
            </a:extLst>
          </p:cNvPr>
          <p:cNvSpPr txBox="1"/>
          <p:nvPr/>
        </p:nvSpPr>
        <p:spPr>
          <a:xfrm>
            <a:off x="438307" y="1449911"/>
            <a:ext cx="7859874" cy="3016210"/>
          </a:xfrm>
          <a:prstGeom prst="rect">
            <a:avLst/>
          </a:prstGeom>
          <a:noFill/>
        </p:spPr>
        <p:txBody>
          <a:bodyPr wrap="square" rtlCol="0">
            <a:spAutoFit/>
          </a:bodyPr>
          <a:lstStyle/>
          <a:p>
            <a:r>
              <a:rPr lang="en-US" sz="1900" b="1" dirty="0">
                <a:latin typeface="+mj-lt"/>
                <a:ea typeface="Meiryo" panose="020B0604030504040204" pitchFamily="34" charset="-128"/>
                <a:cs typeface="Arial" panose="020B0604020202020204" pitchFamily="34" charset="0"/>
              </a:rPr>
              <a:t>Individual Coverage Health Reimbursement Arrangement (ICHRA)</a:t>
            </a:r>
          </a:p>
          <a:p>
            <a:endParaRPr lang="en-US" sz="1900" dirty="0">
              <a:latin typeface="+mj-lt"/>
              <a:ea typeface="Meiryo" panose="020B0604030504040204" pitchFamily="34" charset="-128"/>
              <a:cs typeface="Arial" panose="020B0604020202020204" pitchFamily="34" charset="0"/>
            </a:endParaRPr>
          </a:p>
          <a:p>
            <a:r>
              <a:rPr lang="en-US" sz="1900" dirty="0">
                <a:latin typeface="+mj-lt"/>
                <a:ea typeface="Meiryo" panose="020B0604030504040204" pitchFamily="34" charset="-128"/>
                <a:cs typeface="Arial" panose="020B0604020202020204" pitchFamily="34" charset="0"/>
              </a:rPr>
              <a:t>An </a:t>
            </a:r>
            <a:r>
              <a:rPr lang="en-US" sz="1900" b="1" dirty="0">
                <a:solidFill>
                  <a:schemeClr val="accent2"/>
                </a:solidFill>
                <a:latin typeface="+mj-lt"/>
                <a:ea typeface="Meiryo" panose="020B0604030504040204" pitchFamily="34" charset="-128"/>
                <a:cs typeface="Arial" panose="020B0604020202020204" pitchFamily="34" charset="0"/>
              </a:rPr>
              <a:t>employer-funded</a:t>
            </a:r>
            <a:r>
              <a:rPr lang="en-US" sz="1900" dirty="0">
                <a:latin typeface="+mj-lt"/>
                <a:ea typeface="Meiryo" panose="020B0604030504040204" pitchFamily="34" charset="-128"/>
                <a:cs typeface="Arial" panose="020B0604020202020204" pitchFamily="34" charset="0"/>
              </a:rPr>
              <a:t>, tax free health benefit used to </a:t>
            </a:r>
            <a:r>
              <a:rPr lang="en-US" sz="1900" b="1" dirty="0">
                <a:solidFill>
                  <a:schemeClr val="accent2"/>
                </a:solidFill>
                <a:latin typeface="+mj-lt"/>
                <a:ea typeface="Meiryo" panose="020B0604030504040204" pitchFamily="34" charset="-128"/>
                <a:cs typeface="Arial" panose="020B0604020202020204" pitchFamily="34" charset="0"/>
              </a:rPr>
              <a:t>reimburse</a:t>
            </a:r>
            <a:r>
              <a:rPr lang="en-US" sz="1900" b="1" dirty="0">
                <a:latin typeface="+mj-lt"/>
                <a:ea typeface="Meiryo" panose="020B0604030504040204" pitchFamily="34" charset="-128"/>
                <a:cs typeface="Arial" panose="020B0604020202020204" pitchFamily="34" charset="0"/>
              </a:rPr>
              <a:t> </a:t>
            </a:r>
            <a:r>
              <a:rPr lang="en-US" sz="1900" dirty="0">
                <a:latin typeface="+mj-lt"/>
                <a:ea typeface="Meiryo" panose="020B0604030504040204" pitchFamily="34" charset="-128"/>
                <a:cs typeface="Arial" panose="020B0604020202020204" pitchFamily="34" charset="0"/>
              </a:rPr>
              <a:t>employees for </a:t>
            </a:r>
            <a:r>
              <a:rPr lang="en-US" sz="1900" b="1" dirty="0">
                <a:solidFill>
                  <a:schemeClr val="accent2"/>
                </a:solidFill>
                <a:latin typeface="+mj-lt"/>
                <a:ea typeface="Meiryo" panose="020B0604030504040204" pitchFamily="34" charset="-128"/>
                <a:cs typeface="Arial" panose="020B0604020202020204" pitchFamily="34" charset="0"/>
              </a:rPr>
              <a:t>individual health </a:t>
            </a:r>
            <a:r>
              <a:rPr lang="en-US" sz="1900" dirty="0">
                <a:latin typeface="+mj-lt"/>
                <a:ea typeface="Meiryo" panose="020B0604030504040204" pitchFamily="34" charset="-128"/>
                <a:cs typeface="Arial" panose="020B0604020202020204" pitchFamily="34" charset="0"/>
              </a:rPr>
              <a:t>insurance premiums. </a:t>
            </a:r>
          </a:p>
          <a:p>
            <a:endParaRPr lang="en-US" sz="1900" dirty="0">
              <a:latin typeface="+mj-lt"/>
              <a:ea typeface="Meiryo" panose="020B0604030504040204" pitchFamily="34" charset="-128"/>
              <a:cs typeface="Arial" panose="020B0604020202020204" pitchFamily="34" charset="0"/>
            </a:endParaRPr>
          </a:p>
          <a:p>
            <a:r>
              <a:rPr lang="en-US" sz="1900" dirty="0">
                <a:latin typeface="+mj-lt"/>
                <a:ea typeface="Meiryo" panose="020B0604030504040204" pitchFamily="34" charset="-128"/>
                <a:cs typeface="Arial" panose="020B0604020202020204" pitchFamily="34" charset="0"/>
              </a:rPr>
              <a:t>Allows employers of </a:t>
            </a:r>
            <a:r>
              <a:rPr lang="en-US" sz="1900" b="1" dirty="0">
                <a:solidFill>
                  <a:schemeClr val="accent2"/>
                </a:solidFill>
                <a:latin typeface="+mj-lt"/>
                <a:ea typeface="Meiryo" panose="020B0604030504040204" pitchFamily="34" charset="-128"/>
                <a:cs typeface="Arial" panose="020B0604020202020204" pitchFamily="34" charset="0"/>
              </a:rPr>
              <a:t>any size </a:t>
            </a:r>
            <a:r>
              <a:rPr lang="en-US" sz="1900" dirty="0">
                <a:latin typeface="+mj-lt"/>
                <a:ea typeface="Meiryo" panose="020B0604030504040204" pitchFamily="34" charset="-128"/>
                <a:cs typeface="Arial" panose="020B0604020202020204" pitchFamily="34" charset="0"/>
              </a:rPr>
              <a:t>to use </a:t>
            </a:r>
            <a:r>
              <a:rPr lang="en-US" sz="1900" b="1" dirty="0">
                <a:solidFill>
                  <a:schemeClr val="accent2"/>
                </a:solidFill>
                <a:latin typeface="+mj-lt"/>
                <a:ea typeface="Meiryo" panose="020B0604030504040204" pitchFamily="34" charset="-128"/>
                <a:cs typeface="Arial" panose="020B0604020202020204" pitchFamily="34" charset="0"/>
              </a:rPr>
              <a:t>pre-tax dollars </a:t>
            </a:r>
            <a:r>
              <a:rPr lang="en-US" sz="1900" dirty="0">
                <a:latin typeface="+mj-lt"/>
                <a:ea typeface="Meiryo" panose="020B0604030504040204" pitchFamily="34" charset="-128"/>
                <a:cs typeface="Arial" panose="020B0604020202020204" pitchFamily="34" charset="0"/>
              </a:rPr>
              <a:t>to create a </a:t>
            </a:r>
            <a:r>
              <a:rPr lang="en-US" sz="1900" b="1" dirty="0">
                <a:solidFill>
                  <a:schemeClr val="accent2"/>
                </a:solidFill>
                <a:latin typeface="+mj-lt"/>
                <a:ea typeface="Meiryo" panose="020B0604030504040204" pitchFamily="34" charset="-128"/>
                <a:cs typeface="Arial" panose="020B0604020202020204" pitchFamily="34" charset="0"/>
              </a:rPr>
              <a:t>group health plan</a:t>
            </a:r>
            <a:r>
              <a:rPr lang="en-US" sz="1900" b="1" dirty="0">
                <a:latin typeface="+mj-lt"/>
                <a:ea typeface="Meiryo" panose="020B0604030504040204" pitchFamily="34" charset="-128"/>
                <a:cs typeface="Arial" panose="020B0604020202020204" pitchFamily="34" charset="0"/>
              </a:rPr>
              <a:t> </a:t>
            </a:r>
            <a:r>
              <a:rPr lang="en-US" sz="1900" dirty="0">
                <a:latin typeface="+mj-lt"/>
                <a:ea typeface="Meiryo" panose="020B0604030504040204" pitchFamily="34" charset="-128"/>
                <a:cs typeface="Arial" panose="020B0604020202020204" pitchFamily="34" charset="0"/>
              </a:rPr>
              <a:t>that pays for part or all of an employees’ individual health plan premiums.</a:t>
            </a:r>
          </a:p>
          <a:p>
            <a:endParaRPr lang="en-US" sz="1900" dirty="0">
              <a:latin typeface="+mj-lt"/>
              <a:ea typeface="Meiryo" panose="020B0604030504040204" pitchFamily="34" charset="-128"/>
              <a:cs typeface="Arial" panose="020B0604020202020204" pitchFamily="34" charset="0"/>
            </a:endParaRPr>
          </a:p>
          <a:p>
            <a:r>
              <a:rPr lang="en-US" sz="1900" dirty="0"/>
              <a:t>Available as of January 1, 2020</a:t>
            </a:r>
          </a:p>
        </p:txBody>
      </p:sp>
    </p:spTree>
    <p:extLst>
      <p:ext uri="{BB962C8B-B14F-4D97-AF65-F5344CB8AC3E}">
        <p14:creationId xmlns:p14="http://schemas.microsoft.com/office/powerpoint/2010/main" val="1481881485"/>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E4233-C960-4BAF-A374-855A1E067F35}"/>
              </a:ext>
            </a:extLst>
          </p:cNvPr>
          <p:cNvSpPr>
            <a:spLocks noGrp="1"/>
          </p:cNvSpPr>
          <p:nvPr>
            <p:ph type="title"/>
          </p:nvPr>
        </p:nvSpPr>
        <p:spPr/>
        <p:txBody>
          <a:bodyPr/>
          <a:lstStyle/>
          <a:p>
            <a:r>
              <a:rPr lang="en-US" dirty="0"/>
              <a:t>What is an ICHRA? </a:t>
            </a:r>
          </a:p>
        </p:txBody>
      </p:sp>
      <p:sp>
        <p:nvSpPr>
          <p:cNvPr id="4" name="Slide Number Placeholder 3"/>
          <p:cNvSpPr>
            <a:spLocks noGrp="1"/>
          </p:cNvSpPr>
          <p:nvPr>
            <p:ph type="sldNum" sz="quarter" idx="10"/>
          </p:nvPr>
        </p:nvSpPr>
        <p:spPr/>
        <p:txBody>
          <a:bodyPr/>
          <a:lstStyle/>
          <a:p>
            <a:pPr>
              <a:defRPr/>
            </a:pPr>
            <a:fld id="{77F3CFC6-E26A-BC44-998B-339BC07B05FE}" type="slidenum">
              <a:rPr lang="en-US" smtClean="0"/>
              <a:pPr>
                <a:defRPr/>
              </a:pPr>
              <a:t>4</a:t>
            </a:fld>
            <a:endParaRPr lang="en-US" dirty="0"/>
          </a:p>
        </p:txBody>
      </p:sp>
      <p:sp>
        <p:nvSpPr>
          <p:cNvPr id="8" name="Footer Placeholder 7">
            <a:extLst>
              <a:ext uri="{FF2B5EF4-FFF2-40B4-BE49-F238E27FC236}">
                <a16:creationId xmlns:a16="http://schemas.microsoft.com/office/drawing/2014/main" id="{B796F9D8-8723-4F04-BF94-EDC8FE309DFE}"/>
              </a:ext>
            </a:extLst>
          </p:cNvPr>
          <p:cNvSpPr>
            <a:spLocks noGrp="1"/>
          </p:cNvSpPr>
          <p:nvPr>
            <p:ph type="ftr" sz="quarter" idx="11"/>
          </p:nvPr>
        </p:nvSpPr>
        <p:spPr>
          <a:xfrm>
            <a:off x="535500" y="5415261"/>
            <a:ext cx="2320409" cy="116884"/>
          </a:xfrm>
        </p:spPr>
        <p:txBody>
          <a:bodyPr/>
          <a:lstStyle/>
          <a:p>
            <a:r>
              <a:rPr lang="en-US" dirty="0">
                <a:latin typeface="Arial Nova Light" panose="020B0604020202020204" pitchFamily="34" charset="0"/>
              </a:rPr>
              <a:t> ©Nexben. All Rights Reserved.</a:t>
            </a:r>
          </a:p>
          <a:p>
            <a:endParaRPr lang="en-US" dirty="0"/>
          </a:p>
        </p:txBody>
      </p:sp>
      <p:sp>
        <p:nvSpPr>
          <p:cNvPr id="6" name="Content Placeholder 2"/>
          <p:cNvSpPr>
            <a:spLocks noGrp="1"/>
          </p:cNvSpPr>
          <p:nvPr>
            <p:ph idx="1"/>
          </p:nvPr>
        </p:nvSpPr>
        <p:spPr>
          <a:xfrm>
            <a:off x="466058" y="1248879"/>
            <a:ext cx="8239635" cy="3710118"/>
          </a:xfrm>
        </p:spPr>
        <p:txBody>
          <a:bodyPr numCol="1"/>
          <a:lstStyle/>
          <a:p>
            <a:pPr marL="0" indent="0" algn="ctr">
              <a:buNone/>
            </a:pPr>
            <a:endParaRPr lang="en-US" sz="2400" dirty="0"/>
          </a:p>
          <a:p>
            <a:pPr marL="0" indent="0" algn="ctr">
              <a:buNone/>
            </a:pPr>
            <a:endParaRPr lang="en-US" b="1" dirty="0"/>
          </a:p>
        </p:txBody>
      </p:sp>
      <p:sp>
        <p:nvSpPr>
          <p:cNvPr id="7" name="Slide Number Placeholder 3"/>
          <p:cNvSpPr txBox="1">
            <a:spLocks/>
          </p:cNvSpPr>
          <p:nvPr/>
        </p:nvSpPr>
        <p:spPr>
          <a:xfrm>
            <a:off x="271562" y="5445835"/>
            <a:ext cx="186567" cy="105285"/>
          </a:xfrm>
          <a:prstGeom prst="rect">
            <a:avLst/>
          </a:prstGeom>
          <a:ln w="12700">
            <a:miter lim="400000"/>
          </a:ln>
        </p:spPr>
        <p:txBody>
          <a:bodyPr wrap="square" lIns="0" tIns="0" rIns="0" bIns="0">
            <a:spAutoFit/>
          </a:bodyPr>
          <a:lstStyle>
            <a:defPPr>
              <a:defRPr lang="en-US"/>
            </a:defPPr>
            <a:lvl1pPr marL="0" algn="r" defTabSz="3511296" rtl="0" eaLnBrk="1" latinLnBrk="0" hangingPunct="1">
              <a:defRPr lang="en-US" sz="684" b="0" i="0" kern="1200" smtClean="0">
                <a:solidFill>
                  <a:schemeClr val="tx1">
                    <a:lumMod val="75000"/>
                    <a:lumOff val="25000"/>
                  </a:schemeClr>
                </a:solidFill>
                <a:latin typeface="+mj-lt"/>
                <a:ea typeface="Calibri Light" charset="0"/>
                <a:cs typeface="Calibri Light" charset="0"/>
              </a:defRPr>
            </a:lvl1pPr>
            <a:lvl2pPr marL="1755648" algn="l" defTabSz="3511296" rtl="0" eaLnBrk="1" latinLnBrk="0" hangingPunct="1">
              <a:defRPr sz="6912" kern="1200">
                <a:solidFill>
                  <a:schemeClr val="tx1"/>
                </a:solidFill>
                <a:latin typeface="+mn-lt"/>
                <a:ea typeface="+mn-ea"/>
                <a:cs typeface="+mn-cs"/>
              </a:defRPr>
            </a:lvl2pPr>
            <a:lvl3pPr marL="3511296" algn="l" defTabSz="3511296" rtl="0" eaLnBrk="1" latinLnBrk="0" hangingPunct="1">
              <a:defRPr sz="6912" kern="1200">
                <a:solidFill>
                  <a:schemeClr val="tx1"/>
                </a:solidFill>
                <a:latin typeface="+mn-lt"/>
                <a:ea typeface="+mn-ea"/>
                <a:cs typeface="+mn-cs"/>
              </a:defRPr>
            </a:lvl3pPr>
            <a:lvl4pPr marL="5266944" algn="l" defTabSz="3511296" rtl="0" eaLnBrk="1" latinLnBrk="0" hangingPunct="1">
              <a:defRPr sz="6912" kern="1200">
                <a:solidFill>
                  <a:schemeClr val="tx1"/>
                </a:solidFill>
                <a:latin typeface="+mn-lt"/>
                <a:ea typeface="+mn-ea"/>
                <a:cs typeface="+mn-cs"/>
              </a:defRPr>
            </a:lvl4pPr>
            <a:lvl5pPr marL="7022592" algn="l" defTabSz="3511296" rtl="0" eaLnBrk="1" latinLnBrk="0" hangingPunct="1">
              <a:defRPr sz="6912" kern="1200">
                <a:solidFill>
                  <a:schemeClr val="tx1"/>
                </a:solidFill>
                <a:latin typeface="+mn-lt"/>
                <a:ea typeface="+mn-ea"/>
                <a:cs typeface="+mn-cs"/>
              </a:defRPr>
            </a:lvl5pPr>
            <a:lvl6pPr marL="8778240" algn="l" defTabSz="3511296" rtl="0" eaLnBrk="1" latinLnBrk="0" hangingPunct="1">
              <a:defRPr sz="6912" kern="1200">
                <a:solidFill>
                  <a:schemeClr val="tx1"/>
                </a:solidFill>
                <a:latin typeface="+mn-lt"/>
                <a:ea typeface="+mn-ea"/>
                <a:cs typeface="+mn-cs"/>
              </a:defRPr>
            </a:lvl6pPr>
            <a:lvl7pPr marL="10533888" algn="l" defTabSz="3511296" rtl="0" eaLnBrk="1" latinLnBrk="0" hangingPunct="1">
              <a:defRPr sz="6912" kern="1200">
                <a:solidFill>
                  <a:schemeClr val="tx1"/>
                </a:solidFill>
                <a:latin typeface="+mn-lt"/>
                <a:ea typeface="+mn-ea"/>
                <a:cs typeface="+mn-cs"/>
              </a:defRPr>
            </a:lvl7pPr>
            <a:lvl8pPr marL="12289536" algn="l" defTabSz="3511296" rtl="0" eaLnBrk="1" latinLnBrk="0" hangingPunct="1">
              <a:defRPr sz="6912" kern="1200">
                <a:solidFill>
                  <a:schemeClr val="tx1"/>
                </a:solidFill>
                <a:latin typeface="+mn-lt"/>
                <a:ea typeface="+mn-ea"/>
                <a:cs typeface="+mn-cs"/>
              </a:defRPr>
            </a:lvl8pPr>
            <a:lvl9pPr marL="14045184" algn="l" defTabSz="3511296" rtl="0" eaLnBrk="1" latinLnBrk="0" hangingPunct="1">
              <a:defRPr sz="6912" kern="1200">
                <a:solidFill>
                  <a:schemeClr val="tx1"/>
                </a:solidFill>
                <a:latin typeface="+mn-lt"/>
                <a:ea typeface="+mn-ea"/>
                <a:cs typeface="+mn-cs"/>
              </a:defRPr>
            </a:lvl9pPr>
          </a:lstStyle>
          <a:p>
            <a:pPr>
              <a:defRPr/>
            </a:pPr>
            <a:fld id="{77F3CFC6-E26A-BC44-998B-339BC07B05FE}" type="slidenum">
              <a:rPr lang="en-US" smtClean="0"/>
              <a:pPr>
                <a:defRPr/>
              </a:pPr>
              <a:t>4</a:t>
            </a:fld>
            <a:endParaRPr lang="en-US" dirty="0"/>
          </a:p>
        </p:txBody>
      </p:sp>
      <p:grpSp>
        <p:nvGrpSpPr>
          <p:cNvPr id="11" name="Group 10"/>
          <p:cNvGrpSpPr/>
          <p:nvPr/>
        </p:nvGrpSpPr>
        <p:grpSpPr>
          <a:xfrm>
            <a:off x="1016314" y="1564888"/>
            <a:ext cx="7139122" cy="3735847"/>
            <a:chOff x="851095" y="1465169"/>
            <a:chExt cx="10185010" cy="5329736"/>
          </a:xfrm>
        </p:grpSpPr>
        <p:grpSp>
          <p:nvGrpSpPr>
            <p:cNvPr id="12" name="Group 11"/>
            <p:cNvGrpSpPr/>
            <p:nvPr/>
          </p:nvGrpSpPr>
          <p:grpSpPr>
            <a:xfrm>
              <a:off x="851095" y="4356372"/>
              <a:ext cx="10185010" cy="2098748"/>
              <a:chOff x="851095" y="2656768"/>
              <a:chExt cx="10185010" cy="2098748"/>
            </a:xfrm>
          </p:grpSpPr>
          <p:pic>
            <p:nvPicPr>
              <p:cNvPr id="41" name="Picture 40"/>
              <p:cNvPicPr>
                <a:picLocks noChangeAspect="1"/>
              </p:cNvPicPr>
              <p:nvPr/>
            </p:nvPicPr>
            <p:blipFill>
              <a:blip r:embed="rId3"/>
              <a:stretch>
                <a:fillRect/>
              </a:stretch>
            </p:blipFill>
            <p:spPr>
              <a:xfrm>
                <a:off x="7038095" y="2656768"/>
                <a:ext cx="3444542" cy="2061384"/>
              </a:xfrm>
              <a:prstGeom prst="rect">
                <a:avLst/>
              </a:prstGeom>
            </p:spPr>
          </p:pic>
          <p:pic>
            <p:nvPicPr>
              <p:cNvPr id="42" name="Picture 41"/>
              <p:cNvPicPr>
                <a:picLocks noChangeAspect="1"/>
              </p:cNvPicPr>
              <p:nvPr/>
            </p:nvPicPr>
            <p:blipFill>
              <a:blip r:embed="rId3"/>
              <a:stretch>
                <a:fillRect/>
              </a:stretch>
            </p:blipFill>
            <p:spPr>
              <a:xfrm>
                <a:off x="1569944" y="2656768"/>
                <a:ext cx="3444542" cy="2061384"/>
              </a:xfrm>
              <a:prstGeom prst="rect">
                <a:avLst/>
              </a:prstGeom>
            </p:spPr>
          </p:pic>
          <p:sp>
            <p:nvSpPr>
              <p:cNvPr id="43" name="Rectangle 42"/>
              <p:cNvSpPr/>
              <p:nvPr/>
            </p:nvSpPr>
            <p:spPr>
              <a:xfrm>
                <a:off x="851095" y="3687460"/>
                <a:ext cx="10185010" cy="1068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Content Placeholder 2"/>
            <p:cNvSpPr txBox="1">
              <a:spLocks/>
            </p:cNvSpPr>
            <p:nvPr/>
          </p:nvSpPr>
          <p:spPr>
            <a:xfrm>
              <a:off x="1569944" y="3338272"/>
              <a:ext cx="3444542" cy="460083"/>
            </a:xfrm>
            <a:prstGeom prst="rect">
              <a:avLst/>
            </a:prstGeom>
          </p:spPr>
          <p:txBody>
            <a:bodyPr vert="horz" lIns="64008" tIns="45720" rIns="91440" bIns="45720" numCol="2" rtlCol="0">
              <a:normAutofit fontScale="92500" lnSpcReduction="20000"/>
            </a:bodyPr>
            <a:lstStyle>
              <a:lvl1pPr marL="342900" indent="-342900" algn="l" defTabSz="685756" rtl="0" eaLnBrk="1" latinLnBrk="0" hangingPunct="1">
                <a:lnSpc>
                  <a:spcPct val="100000"/>
                </a:lnSpc>
                <a:spcBef>
                  <a:spcPts val="750"/>
                </a:spcBef>
                <a:buClr>
                  <a:schemeClr val="tx2"/>
                </a:buClr>
                <a:buFont typeface="Arial" panose="020B0604020202020204" pitchFamily="34" charset="0"/>
                <a:buChar char="•"/>
                <a:defRPr lang="en-US" sz="1800" kern="1200" dirty="0">
                  <a:solidFill>
                    <a:schemeClr val="tx1"/>
                  </a:solidFill>
                  <a:latin typeface="+mj-lt"/>
                  <a:ea typeface="Meiryo" panose="020B0604030504040204" pitchFamily="34" charset="-128"/>
                  <a:cs typeface="Arial" panose="020B0604020202020204" pitchFamily="34" charset="0"/>
                </a:defRPr>
              </a:lvl1pPr>
              <a:lvl2pPr marL="514350" indent="-171450" algn="l" defTabSz="685756" rtl="0" eaLnBrk="1" latinLnBrk="0" hangingPunct="1">
                <a:lnSpc>
                  <a:spcPct val="100000"/>
                </a:lnSpc>
                <a:spcBef>
                  <a:spcPts val="600"/>
                </a:spcBef>
                <a:buClr>
                  <a:schemeClr val="tx2"/>
                </a:buClr>
                <a:buFont typeface="Calibri" panose="020F0502020204030204" pitchFamily="34" charset="0"/>
                <a:buChar char="–"/>
                <a:defRPr lang="en-US" sz="1800" kern="1200" dirty="0">
                  <a:solidFill>
                    <a:schemeClr val="tx1"/>
                  </a:solidFill>
                  <a:latin typeface="+mj-lt"/>
                  <a:ea typeface="Meiryo" panose="020B0604030504040204" pitchFamily="34" charset="-128"/>
                  <a:cs typeface="Arial" panose="020B0604020202020204" pitchFamily="34" charset="0"/>
                </a:defRPr>
              </a:lvl2pPr>
              <a:lvl3pPr marL="971506" indent="-285750" algn="l" defTabSz="685756" rtl="0" eaLnBrk="1" latinLnBrk="0" hangingPunct="1">
                <a:lnSpc>
                  <a:spcPct val="100000"/>
                </a:lnSpc>
                <a:spcBef>
                  <a:spcPts val="600"/>
                </a:spcBef>
                <a:buClr>
                  <a:schemeClr val="tx2"/>
                </a:buClr>
                <a:buFont typeface="Arial" panose="020B0604020202020204" pitchFamily="34" charset="0"/>
                <a:buChar char="•"/>
                <a:defRPr lang="en-US" sz="1800" kern="1200" dirty="0">
                  <a:solidFill>
                    <a:schemeClr val="tx1"/>
                  </a:solidFill>
                  <a:latin typeface="+mj-lt"/>
                  <a:ea typeface="Meiryo" panose="020B0604030504040204" pitchFamily="34" charset="-128"/>
                  <a:cs typeface="Arial" panose="020B0604020202020204" pitchFamily="34" charset="0"/>
                </a:defRPr>
              </a:lvl3pPr>
              <a:lvl4pPr marL="1314384" indent="-285750" algn="l" defTabSz="685756" rtl="0" eaLnBrk="1" latinLnBrk="0" hangingPunct="1">
                <a:lnSpc>
                  <a:spcPct val="100000"/>
                </a:lnSpc>
                <a:spcBef>
                  <a:spcPts val="600"/>
                </a:spcBef>
                <a:buClr>
                  <a:schemeClr val="tx2"/>
                </a:buClr>
                <a:buFont typeface="Arial" panose="020B0604020202020204" pitchFamily="34" charset="0"/>
                <a:buChar char="•"/>
                <a:defRPr lang="en-US" sz="1800" kern="1200" dirty="0">
                  <a:solidFill>
                    <a:schemeClr val="tx1"/>
                  </a:solidFill>
                  <a:latin typeface="+mj-lt"/>
                  <a:ea typeface="Meiryo" panose="020B0604030504040204" pitchFamily="34" charset="-128"/>
                  <a:cs typeface="Arial" panose="020B0604020202020204" pitchFamily="34" charset="0"/>
                </a:defRPr>
              </a:lvl4pPr>
              <a:lvl5pPr marL="1657262" indent="-285750" algn="l" defTabSz="685756" rtl="0" eaLnBrk="1" latinLnBrk="0" hangingPunct="1">
                <a:lnSpc>
                  <a:spcPct val="100000"/>
                </a:lnSpc>
                <a:spcBef>
                  <a:spcPts val="600"/>
                </a:spcBef>
                <a:buClr>
                  <a:schemeClr val="tx2"/>
                </a:buClr>
                <a:buFont typeface="Arial" panose="020B0604020202020204" pitchFamily="34" charset="0"/>
                <a:buChar char="•"/>
                <a:defRPr lang="en-US" sz="1800" kern="1200" dirty="0">
                  <a:solidFill>
                    <a:schemeClr val="tx1"/>
                  </a:solidFill>
                  <a:latin typeface="+mj-lt"/>
                  <a:ea typeface="Meiryo" panose="020B0604030504040204" pitchFamily="34" charset="-128"/>
                  <a:cs typeface="Arial" panose="020B0604020202020204" pitchFamily="34" charset="0"/>
                </a:defRPr>
              </a:lvl5pPr>
              <a:lvl6pPr marL="1885829" indent="-171439" algn="l" defTabSz="68575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07" indent="-171439" algn="l" defTabSz="68575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85" indent="-171439" algn="l" defTabSz="68575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63" indent="-171439" algn="l" defTabSz="68575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n-US"/>
                <a:t>Single Carrier</a:t>
              </a:r>
            </a:p>
          </p:txBody>
        </p:sp>
        <p:sp>
          <p:nvSpPr>
            <p:cNvPr id="14" name="Content Placeholder 2"/>
            <p:cNvSpPr txBox="1">
              <a:spLocks/>
            </p:cNvSpPr>
            <p:nvPr/>
          </p:nvSpPr>
          <p:spPr>
            <a:xfrm>
              <a:off x="6917874" y="5651021"/>
              <a:ext cx="1126364" cy="391480"/>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dirty="0"/>
                <a:t>Carrier #1</a:t>
              </a:r>
            </a:p>
          </p:txBody>
        </p:sp>
        <p:sp>
          <p:nvSpPr>
            <p:cNvPr id="15" name="Content Placeholder 2"/>
            <p:cNvSpPr txBox="1">
              <a:spLocks/>
            </p:cNvSpPr>
            <p:nvPr/>
          </p:nvSpPr>
          <p:spPr>
            <a:xfrm>
              <a:off x="7533460" y="6403424"/>
              <a:ext cx="1114641" cy="384377"/>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dirty="0"/>
                <a:t>Carrier #2</a:t>
              </a:r>
            </a:p>
          </p:txBody>
        </p:sp>
        <p:sp>
          <p:nvSpPr>
            <p:cNvPr id="16" name="Content Placeholder 2"/>
            <p:cNvSpPr txBox="1">
              <a:spLocks/>
            </p:cNvSpPr>
            <p:nvPr/>
          </p:nvSpPr>
          <p:spPr>
            <a:xfrm>
              <a:off x="8137324" y="5651021"/>
              <a:ext cx="1176997" cy="391481"/>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dirty="0"/>
                <a:t>Carrier #3</a:t>
              </a:r>
            </a:p>
          </p:txBody>
        </p:sp>
        <p:sp>
          <p:nvSpPr>
            <p:cNvPr id="17" name="Content Placeholder 2"/>
            <p:cNvSpPr txBox="1">
              <a:spLocks/>
            </p:cNvSpPr>
            <p:nvPr/>
          </p:nvSpPr>
          <p:spPr>
            <a:xfrm>
              <a:off x="8803543" y="6403424"/>
              <a:ext cx="1176997" cy="391481"/>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dirty="0"/>
                <a:t>Carrier #4</a:t>
              </a:r>
            </a:p>
          </p:txBody>
        </p:sp>
        <p:sp>
          <p:nvSpPr>
            <p:cNvPr id="18" name="Content Placeholder 2"/>
            <p:cNvSpPr txBox="1">
              <a:spLocks/>
            </p:cNvSpPr>
            <p:nvPr/>
          </p:nvSpPr>
          <p:spPr>
            <a:xfrm>
              <a:off x="9469763" y="5651021"/>
              <a:ext cx="1176997" cy="391481"/>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dirty="0"/>
                <a:t>Carrier #5</a:t>
              </a:r>
            </a:p>
          </p:txBody>
        </p:sp>
        <p:sp>
          <p:nvSpPr>
            <p:cNvPr id="19" name="Content Placeholder 2"/>
            <p:cNvSpPr txBox="1">
              <a:spLocks/>
            </p:cNvSpPr>
            <p:nvPr/>
          </p:nvSpPr>
          <p:spPr>
            <a:xfrm>
              <a:off x="1569944" y="1465170"/>
              <a:ext cx="3444542" cy="459514"/>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a:t>Traditional Carrier Model</a:t>
              </a:r>
            </a:p>
          </p:txBody>
        </p:sp>
        <p:sp>
          <p:nvSpPr>
            <p:cNvPr id="20" name="Content Placeholder 2"/>
            <p:cNvSpPr txBox="1">
              <a:spLocks/>
            </p:cNvSpPr>
            <p:nvPr/>
          </p:nvSpPr>
          <p:spPr>
            <a:xfrm>
              <a:off x="6917874" y="1465169"/>
              <a:ext cx="3444542" cy="459514"/>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a:t>New ICHRA Model</a:t>
              </a:r>
            </a:p>
          </p:txBody>
        </p:sp>
        <p:pic>
          <p:nvPicPr>
            <p:cNvPr id="21" name="Picture 20"/>
            <p:cNvPicPr>
              <a:picLocks noChangeAspect="1"/>
            </p:cNvPicPr>
            <p:nvPr/>
          </p:nvPicPr>
          <p:blipFill>
            <a:blip r:embed="rId4"/>
            <a:stretch>
              <a:fillRect/>
            </a:stretch>
          </p:blipFill>
          <p:spPr>
            <a:xfrm>
              <a:off x="2788123" y="2176138"/>
              <a:ext cx="1008184" cy="1032756"/>
            </a:xfrm>
            <a:prstGeom prst="rect">
              <a:avLst/>
            </a:prstGeom>
          </p:spPr>
        </p:pic>
        <p:pic>
          <p:nvPicPr>
            <p:cNvPr id="22" name="Picture 21"/>
            <p:cNvPicPr>
              <a:picLocks noChangeAspect="1"/>
            </p:cNvPicPr>
            <p:nvPr/>
          </p:nvPicPr>
          <p:blipFill>
            <a:blip r:embed="rId4"/>
            <a:stretch>
              <a:fillRect/>
            </a:stretch>
          </p:blipFill>
          <p:spPr>
            <a:xfrm>
              <a:off x="8221730" y="2176138"/>
              <a:ext cx="1008184" cy="1032756"/>
            </a:xfrm>
            <a:prstGeom prst="rect">
              <a:avLst/>
            </a:prstGeom>
          </p:spPr>
        </p:pic>
        <p:pic>
          <p:nvPicPr>
            <p:cNvPr id="23" name="Picture 22"/>
            <p:cNvPicPr>
              <a:picLocks noChangeAspect="1"/>
            </p:cNvPicPr>
            <p:nvPr/>
          </p:nvPicPr>
          <p:blipFill>
            <a:blip r:embed="rId5"/>
            <a:stretch>
              <a:fillRect/>
            </a:stretch>
          </p:blipFill>
          <p:spPr>
            <a:xfrm>
              <a:off x="8328075" y="3352380"/>
              <a:ext cx="781949" cy="432216"/>
            </a:xfrm>
            <a:prstGeom prst="rect">
              <a:avLst/>
            </a:prstGeom>
          </p:spPr>
        </p:pic>
        <p:cxnSp>
          <p:nvCxnSpPr>
            <p:cNvPr id="24" name="Straight Arrow Connector 23"/>
            <p:cNvCxnSpPr>
              <a:stCxn id="23" idx="2"/>
            </p:cNvCxnSpPr>
            <p:nvPr/>
          </p:nvCxnSpPr>
          <p:spPr>
            <a:xfrm flipH="1">
              <a:off x="8714935" y="3784596"/>
              <a:ext cx="4115" cy="456032"/>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p:cNvCxnSpPr/>
            <p:nvPr/>
          </p:nvCxnSpPr>
          <p:spPr>
            <a:xfrm>
              <a:off x="7474633" y="5457404"/>
              <a:ext cx="0" cy="193617"/>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p:cNvCxnSpPr/>
            <p:nvPr/>
          </p:nvCxnSpPr>
          <p:spPr>
            <a:xfrm>
              <a:off x="8767689" y="5457404"/>
              <a:ext cx="0" cy="193617"/>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grpSp>
          <p:nvGrpSpPr>
            <p:cNvPr id="27" name="Group 26"/>
            <p:cNvGrpSpPr/>
            <p:nvPr/>
          </p:nvGrpSpPr>
          <p:grpSpPr>
            <a:xfrm>
              <a:off x="8121161" y="5457404"/>
              <a:ext cx="1293056" cy="946020"/>
              <a:chOff x="8121161" y="4691496"/>
              <a:chExt cx="1293056" cy="193617"/>
            </a:xfrm>
          </p:grpSpPr>
          <p:cxnSp>
            <p:nvCxnSpPr>
              <p:cNvPr id="39" name="Straight Arrow Connector 38"/>
              <p:cNvCxnSpPr/>
              <p:nvPr/>
            </p:nvCxnSpPr>
            <p:spPr>
              <a:xfrm>
                <a:off x="8121161" y="4691496"/>
                <a:ext cx="0" cy="193617"/>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40" name="Straight Arrow Connector 39"/>
              <p:cNvCxnSpPr/>
              <p:nvPr/>
            </p:nvCxnSpPr>
            <p:spPr>
              <a:xfrm>
                <a:off x="9414217" y="4691496"/>
                <a:ext cx="0" cy="193617"/>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grpSp>
        <p:cxnSp>
          <p:nvCxnSpPr>
            <p:cNvPr id="28" name="Straight Arrow Connector 27"/>
            <p:cNvCxnSpPr/>
            <p:nvPr/>
          </p:nvCxnSpPr>
          <p:spPr>
            <a:xfrm>
              <a:off x="10060745" y="5457404"/>
              <a:ext cx="0" cy="193617"/>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grpSp>
          <p:nvGrpSpPr>
            <p:cNvPr id="29" name="Group 28"/>
            <p:cNvGrpSpPr/>
            <p:nvPr/>
          </p:nvGrpSpPr>
          <p:grpSpPr>
            <a:xfrm>
              <a:off x="8708823" y="3792759"/>
              <a:ext cx="1158795" cy="457200"/>
              <a:chOff x="8707844" y="3026851"/>
              <a:chExt cx="1269986" cy="457200"/>
            </a:xfrm>
          </p:grpSpPr>
          <p:cxnSp>
            <p:nvCxnSpPr>
              <p:cNvPr id="37" name="Straight Arrow Connector 36"/>
              <p:cNvCxnSpPr/>
              <p:nvPr/>
            </p:nvCxnSpPr>
            <p:spPr>
              <a:xfrm>
                <a:off x="8707844" y="3027988"/>
                <a:ext cx="651136" cy="440658"/>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38" name="Straight Arrow Connector 37"/>
              <p:cNvCxnSpPr/>
              <p:nvPr/>
            </p:nvCxnSpPr>
            <p:spPr>
              <a:xfrm>
                <a:off x="8779157" y="3026851"/>
                <a:ext cx="1198673" cy="45720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grpSp>
        <p:grpSp>
          <p:nvGrpSpPr>
            <p:cNvPr id="30" name="Group 29"/>
            <p:cNvGrpSpPr/>
            <p:nvPr/>
          </p:nvGrpSpPr>
          <p:grpSpPr>
            <a:xfrm flipH="1">
              <a:off x="7627981" y="3787822"/>
              <a:ext cx="1097841" cy="457200"/>
              <a:chOff x="8719050" y="3018688"/>
              <a:chExt cx="1198673" cy="457200"/>
            </a:xfrm>
          </p:grpSpPr>
          <p:cxnSp>
            <p:nvCxnSpPr>
              <p:cNvPr id="35" name="Straight Arrow Connector 34"/>
              <p:cNvCxnSpPr/>
              <p:nvPr/>
            </p:nvCxnSpPr>
            <p:spPr>
              <a:xfrm>
                <a:off x="8719050" y="3018688"/>
                <a:ext cx="651136" cy="440658"/>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p:cNvCxnSpPr/>
              <p:nvPr/>
            </p:nvCxnSpPr>
            <p:spPr>
              <a:xfrm>
                <a:off x="8719050" y="3018688"/>
                <a:ext cx="1198673" cy="45720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grpSp>
        <p:cxnSp>
          <p:nvCxnSpPr>
            <p:cNvPr id="31" name="Straight Arrow Connector 30"/>
            <p:cNvCxnSpPr/>
            <p:nvPr/>
          </p:nvCxnSpPr>
          <p:spPr>
            <a:xfrm>
              <a:off x="1976326" y="4031637"/>
              <a:ext cx="0" cy="193617"/>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p:cNvCxnSpPr/>
            <p:nvPr/>
          </p:nvCxnSpPr>
          <p:spPr>
            <a:xfrm>
              <a:off x="4557601" y="4031637"/>
              <a:ext cx="0" cy="193617"/>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a:off x="1976326" y="4031637"/>
              <a:ext cx="2581275"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flipV="1">
              <a:off x="3250295" y="3728183"/>
              <a:ext cx="0" cy="303454"/>
            </a:xfrm>
            <a:prstGeom prst="line">
              <a:avLst/>
            </a:prstGeom>
            <a:ln w="12700"/>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24323570"/>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8FCCAE-1D4A-407C-BF82-91BC49B4CD62}"/>
              </a:ext>
            </a:extLst>
          </p:cNvPr>
          <p:cNvSpPr>
            <a:spLocks noGrp="1"/>
          </p:cNvSpPr>
          <p:nvPr>
            <p:ph type="body" idx="1"/>
          </p:nvPr>
        </p:nvSpPr>
        <p:spPr>
          <a:xfrm>
            <a:off x="822583" y="1851086"/>
            <a:ext cx="3484959" cy="272274"/>
          </a:xfrm>
        </p:spPr>
        <p:txBody>
          <a:bodyPr/>
          <a:lstStyle/>
          <a:p>
            <a:r>
              <a:rPr lang="en-US" dirty="0"/>
              <a:t>Traditional Group Benefits</a:t>
            </a:r>
          </a:p>
        </p:txBody>
      </p:sp>
      <p:sp>
        <p:nvSpPr>
          <p:cNvPr id="3" name="Content Placeholder 2">
            <a:extLst>
              <a:ext uri="{FF2B5EF4-FFF2-40B4-BE49-F238E27FC236}">
                <a16:creationId xmlns:a16="http://schemas.microsoft.com/office/drawing/2014/main" id="{BCC50860-556D-409B-A352-50A9F231290A}"/>
              </a:ext>
            </a:extLst>
          </p:cNvPr>
          <p:cNvSpPr>
            <a:spLocks noGrp="1"/>
          </p:cNvSpPr>
          <p:nvPr>
            <p:ph sz="half" idx="2"/>
          </p:nvPr>
        </p:nvSpPr>
        <p:spPr>
          <a:xfrm>
            <a:off x="822583" y="2267650"/>
            <a:ext cx="3484959" cy="2397359"/>
          </a:xfrm>
        </p:spPr>
        <p:txBody>
          <a:bodyPr/>
          <a:lstStyle/>
          <a:p>
            <a:r>
              <a:rPr lang="en-US" dirty="0"/>
              <a:t>Annual renewals are cumbersome</a:t>
            </a:r>
          </a:p>
          <a:p>
            <a:r>
              <a:rPr lang="en-US" dirty="0"/>
              <a:t>Human resources have to be heavily involved in the administration and management of the employee benefits</a:t>
            </a:r>
          </a:p>
          <a:p>
            <a:r>
              <a:rPr lang="en-US" dirty="0"/>
              <a:t>Employees have limited choices of coverage options</a:t>
            </a:r>
          </a:p>
          <a:p>
            <a:r>
              <a:rPr lang="en-US" dirty="0"/>
              <a:t>Dependents have to receive the same benefits as the employee</a:t>
            </a:r>
          </a:p>
          <a:p>
            <a:r>
              <a:rPr lang="en-US" dirty="0"/>
              <a:t>There are limited plan choices, often only one or two plans</a:t>
            </a:r>
          </a:p>
          <a:p>
            <a:endParaRPr lang="en-US" dirty="0"/>
          </a:p>
          <a:p>
            <a:endParaRPr lang="en-US" dirty="0"/>
          </a:p>
        </p:txBody>
      </p:sp>
      <p:sp>
        <p:nvSpPr>
          <p:cNvPr id="4" name="Text Placeholder 3">
            <a:extLst>
              <a:ext uri="{FF2B5EF4-FFF2-40B4-BE49-F238E27FC236}">
                <a16:creationId xmlns:a16="http://schemas.microsoft.com/office/drawing/2014/main" id="{02E59B3A-675C-4437-88E4-0596DBFED6B7}"/>
              </a:ext>
            </a:extLst>
          </p:cNvPr>
          <p:cNvSpPr>
            <a:spLocks noGrp="1"/>
          </p:cNvSpPr>
          <p:nvPr>
            <p:ph type="body" sz="quarter" idx="3"/>
          </p:nvPr>
        </p:nvSpPr>
        <p:spPr>
          <a:xfrm>
            <a:off x="4821891" y="1851086"/>
            <a:ext cx="3502122" cy="272274"/>
          </a:xfrm>
        </p:spPr>
        <p:txBody>
          <a:bodyPr/>
          <a:lstStyle/>
          <a:p>
            <a:r>
              <a:rPr lang="en-US" dirty="0"/>
              <a:t>ICHRA Benefits</a:t>
            </a:r>
          </a:p>
        </p:txBody>
      </p:sp>
      <p:sp>
        <p:nvSpPr>
          <p:cNvPr id="5" name="Content Placeholder 4">
            <a:extLst>
              <a:ext uri="{FF2B5EF4-FFF2-40B4-BE49-F238E27FC236}">
                <a16:creationId xmlns:a16="http://schemas.microsoft.com/office/drawing/2014/main" id="{24E9D3D5-4C1B-4A08-BF72-16C39BB238D6}"/>
              </a:ext>
            </a:extLst>
          </p:cNvPr>
          <p:cNvSpPr>
            <a:spLocks noGrp="1"/>
          </p:cNvSpPr>
          <p:nvPr>
            <p:ph sz="quarter" idx="4"/>
          </p:nvPr>
        </p:nvSpPr>
        <p:spPr>
          <a:xfrm>
            <a:off x="4821891" y="2267650"/>
            <a:ext cx="3502122" cy="2397359"/>
          </a:xfrm>
        </p:spPr>
        <p:txBody>
          <a:bodyPr/>
          <a:lstStyle/>
          <a:p>
            <a:r>
              <a:rPr lang="en-US" dirty="0"/>
              <a:t>Human resources no longer has to manage or administer benefits for employees</a:t>
            </a:r>
          </a:p>
          <a:p>
            <a:r>
              <a:rPr lang="en-US" dirty="0"/>
              <a:t>Employees can find plans that are right for them, and their dependents </a:t>
            </a:r>
          </a:p>
          <a:p>
            <a:r>
              <a:rPr lang="en-US" dirty="0"/>
              <a:t>Each employee can pick their own plan, it’s no longer a one size fits all health plan </a:t>
            </a:r>
          </a:p>
          <a:p>
            <a:r>
              <a:rPr lang="en-US" dirty="0"/>
              <a:t>Depending on the county, employees can choose from many carriers, and 20+ plans</a:t>
            </a:r>
          </a:p>
          <a:p>
            <a:pPr marL="0" indent="0">
              <a:buNone/>
            </a:pPr>
            <a:endParaRPr lang="en-US" dirty="0"/>
          </a:p>
          <a:p>
            <a:endParaRPr lang="en-US" dirty="0"/>
          </a:p>
        </p:txBody>
      </p:sp>
      <p:sp>
        <p:nvSpPr>
          <p:cNvPr id="9" name="Slide Number Placeholder 8">
            <a:extLst>
              <a:ext uri="{FF2B5EF4-FFF2-40B4-BE49-F238E27FC236}">
                <a16:creationId xmlns:a16="http://schemas.microsoft.com/office/drawing/2014/main" id="{E51891E6-0511-4680-8FDC-6F8C815C4A83}"/>
              </a:ext>
            </a:extLst>
          </p:cNvPr>
          <p:cNvSpPr>
            <a:spLocks noGrp="1"/>
          </p:cNvSpPr>
          <p:nvPr>
            <p:ph type="sldNum" sz="quarter" idx="12"/>
          </p:nvPr>
        </p:nvSpPr>
        <p:spPr/>
        <p:txBody>
          <a:bodyPr/>
          <a:lstStyle/>
          <a:p>
            <a:fld id="{E313472D-BFB5-4CCD-ACA0-2399B44D45C6}" type="slidenum">
              <a:rPr lang="en-US" smtClean="0"/>
              <a:pPr/>
              <a:t>5</a:t>
            </a:fld>
            <a:endParaRPr lang="en-US" sz="600" dirty="0"/>
          </a:p>
        </p:txBody>
      </p:sp>
      <p:sp>
        <p:nvSpPr>
          <p:cNvPr id="12" name="Title 1">
            <a:extLst>
              <a:ext uri="{FF2B5EF4-FFF2-40B4-BE49-F238E27FC236}">
                <a16:creationId xmlns:a16="http://schemas.microsoft.com/office/drawing/2014/main" id="{B2DE4233-C960-4BAF-A374-855A1E067F35}"/>
              </a:ext>
            </a:extLst>
          </p:cNvPr>
          <p:cNvSpPr>
            <a:spLocks noGrp="1"/>
          </p:cNvSpPr>
          <p:nvPr>
            <p:ph type="title"/>
          </p:nvPr>
        </p:nvSpPr>
        <p:spPr>
          <a:xfrm>
            <a:off x="466058" y="241297"/>
            <a:ext cx="6605302" cy="788685"/>
          </a:xfrm>
        </p:spPr>
        <p:txBody>
          <a:bodyPr/>
          <a:lstStyle/>
          <a:p>
            <a:pPr algn="l"/>
            <a:r>
              <a:rPr lang="en-US" dirty="0"/>
              <a:t>Group vs. an ICHRA</a:t>
            </a:r>
          </a:p>
        </p:txBody>
      </p:sp>
      <p:sp>
        <p:nvSpPr>
          <p:cNvPr id="13" name="Title 1">
            <a:extLst>
              <a:ext uri="{FF2B5EF4-FFF2-40B4-BE49-F238E27FC236}">
                <a16:creationId xmlns:a16="http://schemas.microsoft.com/office/drawing/2014/main" id="{B2DE4233-C960-4BAF-A374-855A1E067F35}"/>
              </a:ext>
            </a:extLst>
          </p:cNvPr>
          <p:cNvSpPr txBox="1">
            <a:spLocks/>
          </p:cNvSpPr>
          <p:nvPr/>
        </p:nvSpPr>
        <p:spPr>
          <a:xfrm>
            <a:off x="466058" y="722627"/>
            <a:ext cx="7857955" cy="788685"/>
          </a:xfrm>
          <a:prstGeom prst="rect">
            <a:avLst/>
          </a:prstGeom>
        </p:spPr>
        <p:txBody>
          <a:bodyPr vert="horz" lIns="91440" tIns="45720" rIns="91440" bIns="45720" rtlCol="0" anchor="ctr">
            <a:normAutofit/>
          </a:bodyPr>
          <a:lstStyle>
            <a:lvl1pPr algn="ctr" defTabSz="685756" rtl="0" eaLnBrk="1" latinLnBrk="0" hangingPunct="1">
              <a:lnSpc>
                <a:spcPct val="90000"/>
              </a:lnSpc>
              <a:spcBef>
                <a:spcPct val="0"/>
              </a:spcBef>
              <a:buNone/>
              <a:defRPr sz="3300" b="1" kern="1200">
                <a:solidFill>
                  <a:schemeClr val="tx2"/>
                </a:solidFill>
                <a:latin typeface="+mj-lt"/>
                <a:ea typeface="+mj-ea"/>
                <a:cs typeface="+mj-cs"/>
              </a:defRPr>
            </a:lvl1pPr>
          </a:lstStyle>
          <a:p>
            <a:pPr algn="l"/>
            <a:r>
              <a:rPr lang="en-US" sz="2000" b="0" dirty="0"/>
              <a:t>Health plan comparison chart</a:t>
            </a:r>
          </a:p>
        </p:txBody>
      </p:sp>
    </p:spTree>
    <p:extLst>
      <p:ext uri="{BB962C8B-B14F-4D97-AF65-F5344CB8AC3E}">
        <p14:creationId xmlns:p14="http://schemas.microsoft.com/office/powerpoint/2010/main" val="1533397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258FFD-5A2C-4103-9C59-2B1A96228A7F}"/>
              </a:ext>
            </a:extLst>
          </p:cNvPr>
          <p:cNvSpPr>
            <a:spLocks noGrp="1"/>
          </p:cNvSpPr>
          <p:nvPr>
            <p:ph idx="1"/>
          </p:nvPr>
        </p:nvSpPr>
        <p:spPr>
          <a:xfrm>
            <a:off x="4987636" y="-83127"/>
            <a:ext cx="4156364" cy="5902036"/>
          </a:xfrm>
        </p:spPr>
        <p:txBody>
          <a:bodyPr/>
          <a:lstStyle/>
          <a:p>
            <a:pPr marL="0" indent="0">
              <a:buNone/>
            </a:pPr>
            <a:r>
              <a:rPr lang="en-US" sz="1200" b="1" dirty="0">
                <a:solidFill>
                  <a:srgbClr val="FFFFFF"/>
                </a:solidFill>
              </a:rPr>
              <a:t>COSTS</a:t>
            </a:r>
          </a:p>
          <a:p>
            <a:r>
              <a:rPr lang="en-US" sz="1200" dirty="0">
                <a:solidFill>
                  <a:srgbClr val="FFFFFF"/>
                </a:solidFill>
              </a:rPr>
              <a:t>Costs are predictable for you, as you have complete control over the pre-tax contribution amount.</a:t>
            </a:r>
          </a:p>
          <a:p>
            <a:endParaRPr lang="en-US" sz="1200" dirty="0">
              <a:solidFill>
                <a:srgbClr val="FFFFFF"/>
              </a:solidFill>
            </a:endParaRPr>
          </a:p>
          <a:p>
            <a:pPr marL="0" indent="0">
              <a:buNone/>
            </a:pPr>
            <a:r>
              <a:rPr lang="en-US" sz="1200" b="1" dirty="0">
                <a:solidFill>
                  <a:srgbClr val="FFFFFF"/>
                </a:solidFill>
              </a:rPr>
              <a:t>OPTIONS</a:t>
            </a:r>
            <a:endParaRPr lang="en-US" sz="1200" dirty="0">
              <a:solidFill>
                <a:srgbClr val="FFFFFF"/>
              </a:solidFill>
            </a:endParaRPr>
          </a:p>
          <a:p>
            <a:r>
              <a:rPr lang="en-US" sz="1200" dirty="0">
                <a:solidFill>
                  <a:srgbClr val="FFFFFF"/>
                </a:solidFill>
              </a:rPr>
              <a:t>More options for your employees to select from, providing them freedom to shop the individual marketplace for coverage that better suits their needs.</a:t>
            </a:r>
          </a:p>
          <a:p>
            <a:endParaRPr lang="en-US" sz="1200" dirty="0">
              <a:solidFill>
                <a:srgbClr val="FFFFFF"/>
              </a:solidFill>
            </a:endParaRPr>
          </a:p>
          <a:p>
            <a:pPr marL="0" indent="0">
              <a:buNone/>
            </a:pPr>
            <a:r>
              <a:rPr lang="en-US" sz="1200" b="1" dirty="0">
                <a:solidFill>
                  <a:srgbClr val="FFFFFF"/>
                </a:solidFill>
              </a:rPr>
              <a:t>FREEDOM</a:t>
            </a:r>
            <a:endParaRPr lang="en-US" sz="1200" dirty="0">
              <a:solidFill>
                <a:srgbClr val="FFFFFF"/>
              </a:solidFill>
            </a:endParaRPr>
          </a:p>
          <a:p>
            <a:r>
              <a:rPr lang="en-US" sz="1200" dirty="0">
                <a:solidFill>
                  <a:srgbClr val="FFFFFF"/>
                </a:solidFill>
              </a:rPr>
              <a:t>Employees can take the individual health insurance with them if they leave the company.</a:t>
            </a:r>
          </a:p>
          <a:p>
            <a:pPr marL="0" indent="0">
              <a:buNone/>
            </a:pPr>
            <a:endParaRPr lang="en-US" sz="1200" dirty="0">
              <a:solidFill>
                <a:srgbClr val="FFFFFF"/>
              </a:solidFill>
            </a:endParaRPr>
          </a:p>
          <a:p>
            <a:pPr marL="0" indent="0">
              <a:buNone/>
            </a:pPr>
            <a:r>
              <a:rPr lang="en-US" sz="1200" b="1" dirty="0">
                <a:solidFill>
                  <a:srgbClr val="FFFFFF"/>
                </a:solidFill>
              </a:rPr>
              <a:t>BONUS</a:t>
            </a:r>
            <a:endParaRPr lang="en-US" sz="1200" dirty="0">
              <a:solidFill>
                <a:srgbClr val="FFFFFF"/>
              </a:solidFill>
            </a:endParaRPr>
          </a:p>
          <a:p>
            <a:r>
              <a:rPr lang="en-US" sz="1200" dirty="0">
                <a:solidFill>
                  <a:srgbClr val="FFFFFF"/>
                </a:solidFill>
              </a:rPr>
              <a:t>If an employee doesn’t buy insurance or doesn’t use all the money, you get to keep it and no plan participation minimums to worry about.</a:t>
            </a:r>
            <a:endParaRPr lang="en-US" sz="1200" dirty="0"/>
          </a:p>
        </p:txBody>
      </p:sp>
      <p:sp>
        <p:nvSpPr>
          <p:cNvPr id="2" name="Title 1">
            <a:extLst>
              <a:ext uri="{FF2B5EF4-FFF2-40B4-BE49-F238E27FC236}">
                <a16:creationId xmlns:a16="http://schemas.microsoft.com/office/drawing/2014/main" id="{FAB726E7-F58E-4AF7-BAAA-6ECDB16A5FCD}"/>
              </a:ext>
            </a:extLst>
          </p:cNvPr>
          <p:cNvSpPr>
            <a:spLocks noGrp="1"/>
          </p:cNvSpPr>
          <p:nvPr>
            <p:ph type="title"/>
          </p:nvPr>
        </p:nvSpPr>
        <p:spPr>
          <a:xfrm>
            <a:off x="282138" y="-289581"/>
            <a:ext cx="4518462" cy="1483989"/>
          </a:xfrm>
        </p:spPr>
        <p:txBody>
          <a:bodyPr/>
          <a:lstStyle/>
          <a:p>
            <a:r>
              <a:rPr lang="en-US" dirty="0"/>
              <a:t>A 401(k)-style </a:t>
            </a:r>
            <a:br>
              <a:rPr lang="en-US" dirty="0"/>
            </a:br>
            <a:r>
              <a:rPr lang="en-US" dirty="0"/>
              <a:t>health benefit </a:t>
            </a:r>
          </a:p>
        </p:txBody>
      </p:sp>
      <p:sp>
        <p:nvSpPr>
          <p:cNvPr id="6" name="Footer Placeholder 5">
            <a:extLst>
              <a:ext uri="{FF2B5EF4-FFF2-40B4-BE49-F238E27FC236}">
                <a16:creationId xmlns:a16="http://schemas.microsoft.com/office/drawing/2014/main" id="{CD185339-3F95-4071-AA0C-42365BF20878}"/>
              </a:ext>
            </a:extLst>
          </p:cNvPr>
          <p:cNvSpPr>
            <a:spLocks noGrp="1"/>
          </p:cNvSpPr>
          <p:nvPr>
            <p:ph type="ftr" sz="quarter" idx="15"/>
          </p:nvPr>
        </p:nvSpPr>
        <p:spPr>
          <a:xfrm>
            <a:off x="1730829" y="5064318"/>
            <a:ext cx="3069772" cy="273844"/>
          </a:xfrm>
        </p:spPr>
        <p:txBody>
          <a:bodyPr/>
          <a:lstStyle/>
          <a:p>
            <a:endParaRPr lang="en-US" dirty="0"/>
          </a:p>
        </p:txBody>
      </p:sp>
      <p:sp>
        <p:nvSpPr>
          <p:cNvPr id="5" name="Slide Number Placeholder 4">
            <a:extLst>
              <a:ext uri="{FF2B5EF4-FFF2-40B4-BE49-F238E27FC236}">
                <a16:creationId xmlns:a16="http://schemas.microsoft.com/office/drawing/2014/main" id="{85279D4A-4CE9-4174-A2FB-BCF1ADCF52B5}"/>
              </a:ext>
            </a:extLst>
          </p:cNvPr>
          <p:cNvSpPr>
            <a:spLocks noGrp="1"/>
          </p:cNvSpPr>
          <p:nvPr>
            <p:ph type="sldNum" sz="quarter" idx="16"/>
          </p:nvPr>
        </p:nvSpPr>
        <p:spPr/>
        <p:txBody>
          <a:bodyPr/>
          <a:lstStyle/>
          <a:p>
            <a:fld id="{E313472D-BFB5-4CCD-ACA0-2399B44D45C6}" type="slidenum">
              <a:rPr lang="en-US" smtClean="0"/>
              <a:pPr/>
              <a:t>6</a:t>
            </a:fld>
            <a:endParaRPr lang="en-US" sz="600" dirty="0"/>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6255" t="1625" r="8892"/>
          <a:stretch/>
        </p:blipFill>
        <p:spPr>
          <a:xfrm>
            <a:off x="240632" y="1195137"/>
            <a:ext cx="4515853" cy="4041979"/>
          </a:xfrm>
          <a:prstGeom prst="rect">
            <a:avLst/>
          </a:prstGeom>
        </p:spPr>
      </p:pic>
      <p:sp>
        <p:nvSpPr>
          <p:cNvPr id="9" name="Rectangle 8"/>
          <p:cNvSpPr/>
          <p:nvPr/>
        </p:nvSpPr>
        <p:spPr>
          <a:xfrm>
            <a:off x="2013284" y="2775284"/>
            <a:ext cx="1195137" cy="60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141621" y="2815389"/>
            <a:ext cx="922421" cy="584775"/>
          </a:xfrm>
          <a:prstGeom prst="rect">
            <a:avLst/>
          </a:prstGeom>
          <a:noFill/>
        </p:spPr>
        <p:txBody>
          <a:bodyPr wrap="square" rtlCol="0">
            <a:spAutoFit/>
          </a:bodyPr>
          <a:lstStyle/>
          <a:p>
            <a:pPr algn="ctr"/>
            <a:r>
              <a:rPr lang="en-US" sz="1600" b="1" dirty="0"/>
              <a:t>ICHRA Plans</a:t>
            </a:r>
          </a:p>
        </p:txBody>
      </p:sp>
    </p:spTree>
    <p:extLst>
      <p:ext uri="{BB962C8B-B14F-4D97-AF65-F5344CB8AC3E}">
        <p14:creationId xmlns:p14="http://schemas.microsoft.com/office/powerpoint/2010/main" val="1876531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A person holding a computer&#10;&#10;Description automatically generated with low confidence">
            <a:extLst>
              <a:ext uri="{FF2B5EF4-FFF2-40B4-BE49-F238E27FC236}">
                <a16:creationId xmlns:a16="http://schemas.microsoft.com/office/drawing/2014/main" id="{7DA78A9E-1D34-467E-B442-EEB5C1B9391F}"/>
              </a:ext>
            </a:extLst>
          </p:cNvPr>
          <p:cNvPicPr>
            <a:picLocks noGrp="1" noChangeAspect="1"/>
          </p:cNvPicPr>
          <p:nvPr>
            <p:ph sz="quarter" idx="13"/>
          </p:nvPr>
        </p:nvPicPr>
        <p:blipFill rotWithShape="1">
          <a:blip r:embed="rId3">
            <a:extLst>
              <a:ext uri="{28A0092B-C50C-407E-A947-70E740481C1C}">
                <a14:useLocalDpi xmlns:a14="http://schemas.microsoft.com/office/drawing/2010/main" val="0"/>
              </a:ext>
            </a:extLst>
          </a:blip>
          <a:srcRect l="11111" r="11111"/>
          <a:stretch/>
        </p:blipFill>
        <p:spPr>
          <a:xfrm>
            <a:off x="-508001" y="-1"/>
            <a:ext cx="10187259" cy="5730333"/>
          </a:xfrm>
        </p:spPr>
      </p:pic>
      <p:sp>
        <p:nvSpPr>
          <p:cNvPr id="4" name="Title 3">
            <a:extLst>
              <a:ext uri="{FF2B5EF4-FFF2-40B4-BE49-F238E27FC236}">
                <a16:creationId xmlns:a16="http://schemas.microsoft.com/office/drawing/2014/main" id="{BA16A27E-82BF-4058-B32C-22F50869DDEA}"/>
              </a:ext>
            </a:extLst>
          </p:cNvPr>
          <p:cNvSpPr>
            <a:spLocks noGrp="1"/>
          </p:cNvSpPr>
          <p:nvPr>
            <p:ph type="title"/>
          </p:nvPr>
        </p:nvSpPr>
        <p:spPr>
          <a:xfrm>
            <a:off x="429816" y="2071688"/>
            <a:ext cx="4330720" cy="1283494"/>
          </a:xfrm>
        </p:spPr>
        <p:txBody>
          <a:bodyPr/>
          <a:lstStyle/>
          <a:p>
            <a:r>
              <a:rPr lang="en-US" sz="2400" dirty="0">
                <a:solidFill>
                  <a:schemeClr val="bg1"/>
                </a:solidFill>
              </a:rPr>
              <a:t>The US Treasury department expects that in about five years, 800,000 employers will offer an ICHRA, and more than 11 million employees will have an ICHRA.</a:t>
            </a:r>
            <a:br>
              <a:rPr lang="en-US" sz="2400" dirty="0">
                <a:solidFill>
                  <a:schemeClr val="bg1"/>
                </a:solidFill>
              </a:rPr>
            </a:br>
            <a:br>
              <a:rPr lang="en-US" sz="2400" dirty="0">
                <a:solidFill>
                  <a:schemeClr val="bg1"/>
                </a:solidFill>
              </a:rPr>
            </a:br>
            <a:r>
              <a:rPr lang="en-US" sz="1600" b="0" dirty="0">
                <a:solidFill>
                  <a:schemeClr val="bg1"/>
                </a:solidFill>
              </a:rPr>
              <a:t>- Attributed to the Center for Medicare </a:t>
            </a:r>
            <a:br>
              <a:rPr lang="en-US" sz="1600" b="0" dirty="0">
                <a:solidFill>
                  <a:schemeClr val="bg1"/>
                </a:solidFill>
              </a:rPr>
            </a:br>
            <a:r>
              <a:rPr lang="en-US" sz="1600" b="0" dirty="0">
                <a:solidFill>
                  <a:schemeClr val="bg1"/>
                </a:solidFill>
              </a:rPr>
              <a:t>  &amp; Medicaid Services</a:t>
            </a:r>
          </a:p>
        </p:txBody>
      </p:sp>
      <p:sp>
        <p:nvSpPr>
          <p:cNvPr id="2" name="Footer Placeholder 1">
            <a:extLst>
              <a:ext uri="{FF2B5EF4-FFF2-40B4-BE49-F238E27FC236}">
                <a16:creationId xmlns:a16="http://schemas.microsoft.com/office/drawing/2014/main" id="{5DCDF190-E23D-4098-A858-35DE4EA0EA2D}"/>
              </a:ext>
            </a:extLst>
          </p:cNvPr>
          <p:cNvSpPr>
            <a:spLocks noGrp="1"/>
          </p:cNvSpPr>
          <p:nvPr>
            <p:ph type="ftr" sz="quarter" idx="11"/>
          </p:nvPr>
        </p:nvSpPr>
        <p:spPr>
          <a:xfrm>
            <a:off x="282141" y="5064318"/>
            <a:ext cx="7241656" cy="273844"/>
          </a:xfrm>
        </p:spPr>
        <p:txBody>
          <a:bodyPr/>
          <a:lstStyle/>
          <a:p>
            <a:endParaRPr lang="en-US" dirty="0"/>
          </a:p>
        </p:txBody>
      </p:sp>
      <p:sp>
        <p:nvSpPr>
          <p:cNvPr id="5" name="Slide Number Placeholder 4">
            <a:extLst>
              <a:ext uri="{FF2B5EF4-FFF2-40B4-BE49-F238E27FC236}">
                <a16:creationId xmlns:a16="http://schemas.microsoft.com/office/drawing/2014/main" id="{EDEA8280-E5F6-47B4-B639-9ACA5A4A78DE}"/>
              </a:ext>
            </a:extLst>
          </p:cNvPr>
          <p:cNvSpPr>
            <a:spLocks noGrp="1"/>
          </p:cNvSpPr>
          <p:nvPr>
            <p:ph type="sldNum" sz="quarter" idx="12"/>
          </p:nvPr>
        </p:nvSpPr>
        <p:spPr/>
        <p:txBody>
          <a:bodyPr/>
          <a:lstStyle/>
          <a:p>
            <a:fld id="{E313472D-BFB5-4CCD-ACA0-2399B44D45C6}" type="slidenum">
              <a:rPr lang="en-US" smtClean="0"/>
              <a:pPr/>
              <a:t>7</a:t>
            </a:fld>
            <a:endParaRPr lang="en-US" sz="600" dirty="0"/>
          </a:p>
        </p:txBody>
      </p:sp>
    </p:spTree>
    <p:extLst>
      <p:ext uri="{BB962C8B-B14F-4D97-AF65-F5344CB8AC3E}">
        <p14:creationId xmlns:p14="http://schemas.microsoft.com/office/powerpoint/2010/main" val="2651778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E4233-C960-4BAF-A374-855A1E067F35}"/>
              </a:ext>
            </a:extLst>
          </p:cNvPr>
          <p:cNvSpPr>
            <a:spLocks noGrp="1"/>
          </p:cNvSpPr>
          <p:nvPr>
            <p:ph type="title"/>
          </p:nvPr>
        </p:nvSpPr>
        <p:spPr/>
        <p:txBody>
          <a:bodyPr/>
          <a:lstStyle/>
          <a:p>
            <a:r>
              <a:rPr lang="en-US" dirty="0"/>
              <a:t>ICHRA eligibility </a:t>
            </a:r>
          </a:p>
        </p:txBody>
      </p:sp>
      <p:sp>
        <p:nvSpPr>
          <p:cNvPr id="5" name="Content Placeholder 2"/>
          <p:cNvSpPr>
            <a:spLocks noGrp="1"/>
          </p:cNvSpPr>
          <p:nvPr>
            <p:ph idx="1"/>
          </p:nvPr>
        </p:nvSpPr>
        <p:spPr>
          <a:xfrm>
            <a:off x="485215" y="1233073"/>
            <a:ext cx="8268492" cy="4068305"/>
          </a:xfrm>
          <a:solidFill>
            <a:schemeClr val="accent6"/>
          </a:solidFill>
        </p:spPr>
        <p:txBody>
          <a:bodyPr numCol="1">
            <a:normAutofit fontScale="92500" lnSpcReduction="10000"/>
          </a:bodyPr>
          <a:lstStyle/>
          <a:p>
            <a:pPr marL="0" indent="0">
              <a:buNone/>
            </a:pPr>
            <a:endParaRPr lang="en-US" dirty="0">
              <a:solidFill>
                <a:schemeClr val="bg1"/>
              </a:solidFill>
            </a:endParaRPr>
          </a:p>
          <a:p>
            <a:r>
              <a:rPr lang="en-US" sz="2000" dirty="0">
                <a:solidFill>
                  <a:schemeClr val="bg1"/>
                </a:solidFill>
              </a:rPr>
              <a:t>To be covered under an ICHRA, employees (and any family members) must be enrolled in an individual major medical plan, or Medicare.</a:t>
            </a:r>
          </a:p>
          <a:p>
            <a:pPr marL="0" indent="0">
              <a:buNone/>
            </a:pPr>
            <a:endParaRPr lang="en-US" sz="2000" dirty="0">
              <a:solidFill>
                <a:schemeClr val="bg1"/>
              </a:solidFill>
            </a:endParaRPr>
          </a:p>
          <a:p>
            <a:r>
              <a:rPr lang="en-US" sz="2000" dirty="0">
                <a:solidFill>
                  <a:schemeClr val="bg1"/>
                </a:solidFill>
              </a:rPr>
              <a:t>For premiums of individual medical coverage to stay as a reimbursable expense under the ICHRA </a:t>
            </a:r>
          </a:p>
          <a:p>
            <a:pPr lvl="1"/>
            <a:r>
              <a:rPr lang="en-US" dirty="0">
                <a:solidFill>
                  <a:schemeClr val="bg1"/>
                </a:solidFill>
              </a:rPr>
              <a:t>All individual medical plans available in the employees’ zip code must be offered</a:t>
            </a:r>
            <a:r>
              <a:rPr lang="en-US" dirty="0">
                <a:solidFill>
                  <a:schemeClr val="bg1"/>
                </a:solidFill>
                <a:ea typeface="Open Sans" panose="020B0606030504020204" pitchFamily="34" charset="0"/>
              </a:rPr>
              <a:t> </a:t>
            </a:r>
          </a:p>
          <a:p>
            <a:pPr lvl="1"/>
            <a:r>
              <a:rPr lang="en-US" dirty="0">
                <a:solidFill>
                  <a:schemeClr val="bg1"/>
                </a:solidFill>
              </a:rPr>
              <a:t>Enrollment is the employee’s responsibility</a:t>
            </a:r>
          </a:p>
          <a:p>
            <a:pPr lvl="1"/>
            <a:r>
              <a:rPr lang="en-US" dirty="0">
                <a:solidFill>
                  <a:schemeClr val="bg1"/>
                </a:solidFill>
              </a:rPr>
              <a:t>Benefit selection is the employee’s responsibility</a:t>
            </a:r>
          </a:p>
          <a:p>
            <a:pPr marL="457200" lvl="1" indent="0">
              <a:buNone/>
            </a:pPr>
            <a:endParaRPr lang="en-US" sz="2000" dirty="0">
              <a:solidFill>
                <a:schemeClr val="bg1"/>
              </a:solidFill>
            </a:endParaRPr>
          </a:p>
          <a:p>
            <a:r>
              <a:rPr lang="en-US" sz="2000" dirty="0">
                <a:solidFill>
                  <a:schemeClr val="bg1"/>
                </a:solidFill>
              </a:rPr>
              <a:t>Employer involvement in benefit selection runs the risks of policies being viewed together as an employer sponsored group health plan</a:t>
            </a:r>
          </a:p>
          <a:p>
            <a:pPr marL="457200" lvl="1" indent="0">
              <a:buNone/>
            </a:pPr>
            <a:endParaRPr lang="en-US" sz="1600" dirty="0">
              <a:solidFill>
                <a:schemeClr val="bg1"/>
              </a:solidFill>
              <a:ea typeface="Open Sans" panose="020B0606030504020204" pitchFamily="34" charset="0"/>
            </a:endParaRPr>
          </a:p>
          <a:p>
            <a:endParaRPr lang="en-US" sz="2000" dirty="0">
              <a:solidFill>
                <a:schemeClr val="bg1"/>
              </a:solidFill>
              <a:ea typeface="Open Sans" panose="020B0606030504020204" pitchFamily="34" charset="0"/>
            </a:endParaRPr>
          </a:p>
          <a:p>
            <a:endParaRPr lang="en-US" sz="2900" dirty="0">
              <a:solidFill>
                <a:schemeClr val="bg1"/>
              </a:solidFill>
            </a:endParaRPr>
          </a:p>
        </p:txBody>
      </p:sp>
      <p:sp>
        <p:nvSpPr>
          <p:cNvPr id="4" name="Slide Number Placeholder 3"/>
          <p:cNvSpPr>
            <a:spLocks noGrp="1"/>
          </p:cNvSpPr>
          <p:nvPr>
            <p:ph type="sldNum" sz="quarter" idx="10"/>
          </p:nvPr>
        </p:nvSpPr>
        <p:spPr/>
        <p:txBody>
          <a:bodyPr/>
          <a:lstStyle/>
          <a:p>
            <a:pPr>
              <a:defRPr/>
            </a:pPr>
            <a:fld id="{77F3CFC6-E26A-BC44-998B-339BC07B05FE}" type="slidenum">
              <a:rPr lang="en-US" smtClean="0"/>
              <a:pPr>
                <a:defRPr/>
              </a:pPr>
              <a:t>8</a:t>
            </a:fld>
            <a:endParaRPr lang="en-US" dirty="0"/>
          </a:p>
        </p:txBody>
      </p:sp>
      <p:sp>
        <p:nvSpPr>
          <p:cNvPr id="8" name="Footer Placeholder 7">
            <a:extLst>
              <a:ext uri="{FF2B5EF4-FFF2-40B4-BE49-F238E27FC236}">
                <a16:creationId xmlns:a16="http://schemas.microsoft.com/office/drawing/2014/main" id="{B796F9D8-8723-4F04-BF94-EDC8FE309DFE}"/>
              </a:ext>
            </a:extLst>
          </p:cNvPr>
          <p:cNvSpPr>
            <a:spLocks noGrp="1"/>
          </p:cNvSpPr>
          <p:nvPr>
            <p:ph type="ftr" sz="quarter" idx="11"/>
          </p:nvPr>
        </p:nvSpPr>
        <p:spPr>
          <a:xfrm>
            <a:off x="535500" y="5415261"/>
            <a:ext cx="2320409" cy="116884"/>
          </a:xfrm>
        </p:spPr>
        <p:txBody>
          <a:bodyPr/>
          <a:lstStyle/>
          <a:p>
            <a:r>
              <a:rPr lang="en-US" dirty="0">
                <a:latin typeface="Arial Nova Light" panose="020B0604020202020204" pitchFamily="34" charset="0"/>
              </a:rPr>
              <a:t> ©Nexben. All Rights Reserved.</a:t>
            </a:r>
          </a:p>
          <a:p>
            <a:endParaRPr lang="en-US" dirty="0"/>
          </a:p>
        </p:txBody>
      </p:sp>
    </p:spTree>
    <p:extLst>
      <p:ext uri="{BB962C8B-B14F-4D97-AF65-F5344CB8AC3E}">
        <p14:creationId xmlns:p14="http://schemas.microsoft.com/office/powerpoint/2010/main" val="2279980308"/>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4FDEC9-56C4-49A3-9C8E-301E0C5E0109}"/>
              </a:ext>
            </a:extLst>
          </p:cNvPr>
          <p:cNvSpPr>
            <a:spLocks noGrp="1"/>
          </p:cNvSpPr>
          <p:nvPr>
            <p:ph type="body" idx="1"/>
          </p:nvPr>
        </p:nvSpPr>
        <p:spPr>
          <a:xfrm>
            <a:off x="503241" y="1632160"/>
            <a:ext cx="2543536" cy="272274"/>
          </a:xfrm>
        </p:spPr>
        <p:txBody>
          <a:bodyPr vert="horz" lIns="68580" tIns="45720" rIns="91440" bIns="45720" rtlCol="0" anchor="ctr">
            <a:noAutofit/>
          </a:bodyPr>
          <a:lstStyle/>
          <a:p>
            <a:r>
              <a:rPr lang="en-US" dirty="0"/>
              <a:t>Allowed</a:t>
            </a:r>
          </a:p>
        </p:txBody>
      </p:sp>
      <p:sp>
        <p:nvSpPr>
          <p:cNvPr id="14" name="Content Placeholder 13">
            <a:extLst>
              <a:ext uri="{FF2B5EF4-FFF2-40B4-BE49-F238E27FC236}">
                <a16:creationId xmlns:a16="http://schemas.microsoft.com/office/drawing/2014/main" id="{0CB98F63-8905-4BFA-90D5-4BF8EDF5E09C}"/>
              </a:ext>
            </a:extLst>
          </p:cNvPr>
          <p:cNvSpPr>
            <a:spLocks noGrp="1"/>
          </p:cNvSpPr>
          <p:nvPr>
            <p:ph sz="half" idx="2"/>
          </p:nvPr>
        </p:nvSpPr>
        <p:spPr>
          <a:xfrm>
            <a:off x="503241" y="1904434"/>
            <a:ext cx="2543536" cy="2718159"/>
          </a:xfrm>
        </p:spPr>
        <p:txBody>
          <a:bodyPr/>
          <a:lstStyle/>
          <a:p>
            <a:pPr marL="0" indent="0">
              <a:buNone/>
            </a:pPr>
            <a:r>
              <a:rPr lang="en-US" b="1" dirty="0"/>
              <a:t>Commercial</a:t>
            </a:r>
          </a:p>
          <a:p>
            <a:r>
              <a:rPr lang="en-US" dirty="0"/>
              <a:t>Individual/family plans</a:t>
            </a:r>
          </a:p>
          <a:p>
            <a:r>
              <a:rPr lang="en-US" dirty="0"/>
              <a:t>Catastrophic ACA plans for under 30 </a:t>
            </a:r>
          </a:p>
          <a:p>
            <a:r>
              <a:rPr lang="en-US" dirty="0"/>
              <a:t>Student health insurance</a:t>
            </a:r>
          </a:p>
          <a:p>
            <a:pPr marL="0" indent="0">
              <a:buNone/>
            </a:pPr>
            <a:endParaRPr lang="en-US" dirty="0"/>
          </a:p>
        </p:txBody>
      </p:sp>
      <p:sp>
        <p:nvSpPr>
          <p:cNvPr id="4" name="Text Placeholder 3">
            <a:extLst>
              <a:ext uri="{FF2B5EF4-FFF2-40B4-BE49-F238E27FC236}">
                <a16:creationId xmlns:a16="http://schemas.microsoft.com/office/drawing/2014/main" id="{BF378F8D-BC53-4A78-B163-39A030611A2C}"/>
              </a:ext>
            </a:extLst>
          </p:cNvPr>
          <p:cNvSpPr>
            <a:spLocks noGrp="1"/>
          </p:cNvSpPr>
          <p:nvPr>
            <p:ph type="body" sz="quarter" idx="3"/>
          </p:nvPr>
        </p:nvSpPr>
        <p:spPr>
          <a:xfrm>
            <a:off x="3297428" y="1632160"/>
            <a:ext cx="2556062" cy="272274"/>
          </a:xfrm>
        </p:spPr>
        <p:txBody>
          <a:bodyPr vert="horz" lIns="68580" tIns="45720" rIns="91440" bIns="45720" rtlCol="0" anchor="ctr">
            <a:noAutofit/>
          </a:bodyPr>
          <a:lstStyle/>
          <a:p>
            <a:r>
              <a:rPr lang="en-US" dirty="0"/>
              <a:t>Allowed</a:t>
            </a:r>
          </a:p>
        </p:txBody>
      </p:sp>
      <p:sp>
        <p:nvSpPr>
          <p:cNvPr id="3" name="Footer Placeholder 2">
            <a:extLst>
              <a:ext uri="{FF2B5EF4-FFF2-40B4-BE49-F238E27FC236}">
                <a16:creationId xmlns:a16="http://schemas.microsoft.com/office/drawing/2014/main" id="{95EA8B02-C0C6-404C-B848-173228A723F6}"/>
              </a:ext>
            </a:extLst>
          </p:cNvPr>
          <p:cNvSpPr>
            <a:spLocks noGrp="1"/>
          </p:cNvSpPr>
          <p:nvPr>
            <p:ph type="ftr" sz="quarter" idx="17"/>
          </p:nvPr>
        </p:nvSpPr>
        <p:spPr>
          <a:xfrm>
            <a:off x="1711234" y="5064318"/>
            <a:ext cx="5812562" cy="273844"/>
          </a:xfrm>
        </p:spPr>
        <p:txBody>
          <a:bodyPr/>
          <a:lstStyle/>
          <a:p>
            <a:endParaRPr lang="en-US" dirty="0"/>
          </a:p>
        </p:txBody>
      </p:sp>
      <p:sp>
        <p:nvSpPr>
          <p:cNvPr id="8" name="Text Placeholder 7">
            <a:extLst>
              <a:ext uri="{FF2B5EF4-FFF2-40B4-BE49-F238E27FC236}">
                <a16:creationId xmlns:a16="http://schemas.microsoft.com/office/drawing/2014/main" id="{F7117C05-D54C-40A3-AC43-A2937D3DA3A4}"/>
              </a:ext>
            </a:extLst>
          </p:cNvPr>
          <p:cNvSpPr>
            <a:spLocks noGrp="1"/>
          </p:cNvSpPr>
          <p:nvPr>
            <p:ph type="body" sz="quarter" idx="13"/>
          </p:nvPr>
        </p:nvSpPr>
        <p:spPr>
          <a:xfrm>
            <a:off x="6091616" y="1641100"/>
            <a:ext cx="2556062" cy="272274"/>
          </a:xfrm>
        </p:spPr>
        <p:txBody>
          <a:bodyPr vert="horz" lIns="68580" tIns="45720" rIns="91440" bIns="45720" rtlCol="0" anchor="ctr">
            <a:noAutofit/>
          </a:bodyPr>
          <a:lstStyle/>
          <a:p>
            <a:r>
              <a:rPr lang="en-US" dirty="0"/>
              <a:t>Not allowed</a:t>
            </a:r>
          </a:p>
        </p:txBody>
      </p:sp>
      <p:sp>
        <p:nvSpPr>
          <p:cNvPr id="18" name="Content Placeholder 17">
            <a:extLst>
              <a:ext uri="{FF2B5EF4-FFF2-40B4-BE49-F238E27FC236}">
                <a16:creationId xmlns:a16="http://schemas.microsoft.com/office/drawing/2014/main" id="{EE6C503C-49F3-4214-A9D1-E9BFD83E226F}"/>
              </a:ext>
            </a:extLst>
          </p:cNvPr>
          <p:cNvSpPr>
            <a:spLocks noGrp="1"/>
          </p:cNvSpPr>
          <p:nvPr>
            <p:ph sz="half" idx="14"/>
          </p:nvPr>
        </p:nvSpPr>
        <p:spPr>
          <a:xfrm>
            <a:off x="3303690" y="1904434"/>
            <a:ext cx="2543536" cy="2718159"/>
          </a:xfrm>
        </p:spPr>
        <p:txBody>
          <a:bodyPr/>
          <a:lstStyle/>
          <a:p>
            <a:pPr marL="0" indent="0">
              <a:buNone/>
            </a:pPr>
            <a:r>
              <a:rPr lang="en-US" b="1" dirty="0"/>
              <a:t>Public</a:t>
            </a:r>
          </a:p>
          <a:p>
            <a:r>
              <a:rPr lang="en-US" dirty="0"/>
              <a:t>Medicare plans</a:t>
            </a:r>
          </a:p>
        </p:txBody>
      </p:sp>
      <p:sp>
        <p:nvSpPr>
          <p:cNvPr id="19" name="Content Placeholder 18">
            <a:extLst>
              <a:ext uri="{FF2B5EF4-FFF2-40B4-BE49-F238E27FC236}">
                <a16:creationId xmlns:a16="http://schemas.microsoft.com/office/drawing/2014/main" id="{3F6A13CB-EA4C-42FF-A3CD-641171DC3E74}"/>
              </a:ext>
            </a:extLst>
          </p:cNvPr>
          <p:cNvSpPr>
            <a:spLocks noGrp="1"/>
          </p:cNvSpPr>
          <p:nvPr>
            <p:ph sz="half" idx="15"/>
          </p:nvPr>
        </p:nvSpPr>
        <p:spPr>
          <a:xfrm>
            <a:off x="6096585" y="1904434"/>
            <a:ext cx="2543536" cy="2728092"/>
          </a:xfrm>
        </p:spPr>
        <p:txBody>
          <a:bodyPr/>
          <a:lstStyle/>
          <a:p>
            <a:r>
              <a:rPr lang="en-US" dirty="0"/>
              <a:t>Association plans</a:t>
            </a:r>
          </a:p>
          <a:p>
            <a:r>
              <a:rPr lang="en-US" dirty="0"/>
              <a:t>MEWAs</a:t>
            </a:r>
          </a:p>
          <a:p>
            <a:r>
              <a:rPr lang="en-US" dirty="0"/>
              <a:t>TRICARE</a:t>
            </a:r>
          </a:p>
          <a:p>
            <a:r>
              <a:rPr lang="en-US" dirty="0"/>
              <a:t>Short-term limited duration plans STLDI)</a:t>
            </a:r>
          </a:p>
          <a:p>
            <a:r>
              <a:rPr lang="en-US" dirty="0"/>
              <a:t>Fixed-indemnity plans </a:t>
            </a:r>
          </a:p>
          <a:p>
            <a:r>
              <a:rPr lang="en-US" dirty="0"/>
              <a:t>Health-care sharing ministries </a:t>
            </a:r>
          </a:p>
        </p:txBody>
      </p:sp>
      <p:sp>
        <p:nvSpPr>
          <p:cNvPr id="7" name="Title 6">
            <a:extLst>
              <a:ext uri="{FF2B5EF4-FFF2-40B4-BE49-F238E27FC236}">
                <a16:creationId xmlns:a16="http://schemas.microsoft.com/office/drawing/2014/main" id="{E4E0B946-537C-420B-8487-9D38E538B3A9}"/>
              </a:ext>
            </a:extLst>
          </p:cNvPr>
          <p:cNvSpPr>
            <a:spLocks noGrp="1"/>
          </p:cNvSpPr>
          <p:nvPr>
            <p:ph type="title"/>
          </p:nvPr>
        </p:nvSpPr>
        <p:spPr>
          <a:xfrm>
            <a:off x="282140" y="493459"/>
            <a:ext cx="8575508" cy="819827"/>
          </a:xfrm>
        </p:spPr>
        <p:txBody>
          <a:bodyPr/>
          <a:lstStyle/>
          <a:p>
            <a:r>
              <a:rPr lang="en-US" dirty="0"/>
              <a:t>ICHRA Qualified Plans</a:t>
            </a:r>
          </a:p>
        </p:txBody>
      </p:sp>
      <p:sp>
        <p:nvSpPr>
          <p:cNvPr id="5" name="Slide Number Placeholder 4">
            <a:extLst>
              <a:ext uri="{FF2B5EF4-FFF2-40B4-BE49-F238E27FC236}">
                <a16:creationId xmlns:a16="http://schemas.microsoft.com/office/drawing/2014/main" id="{47B1974B-2A03-4A92-BECB-0754B4122C08}"/>
              </a:ext>
            </a:extLst>
          </p:cNvPr>
          <p:cNvSpPr>
            <a:spLocks noGrp="1"/>
          </p:cNvSpPr>
          <p:nvPr>
            <p:ph type="sldNum" sz="quarter" idx="18"/>
          </p:nvPr>
        </p:nvSpPr>
        <p:spPr/>
        <p:txBody>
          <a:bodyPr/>
          <a:lstStyle/>
          <a:p>
            <a:fld id="{E313472D-BFB5-4CCD-ACA0-2399B44D45C6}" type="slidenum">
              <a:rPr lang="en-US" smtClean="0"/>
              <a:pPr/>
              <a:t>9</a:t>
            </a:fld>
            <a:endParaRPr lang="en-US" sz="600" dirty="0"/>
          </a:p>
        </p:txBody>
      </p:sp>
    </p:spTree>
    <p:extLst>
      <p:ext uri="{BB962C8B-B14F-4D97-AF65-F5344CB8AC3E}">
        <p14:creationId xmlns:p14="http://schemas.microsoft.com/office/powerpoint/2010/main" val="2265077820"/>
      </p:ext>
    </p:extLst>
  </p:cSld>
  <p:clrMapOvr>
    <a:masterClrMapping/>
  </p:clrMapOvr>
</p:sld>
</file>

<file path=ppt/theme/theme1.xml><?xml version="1.0" encoding="utf-8"?>
<a:theme xmlns:a="http://schemas.openxmlformats.org/drawingml/2006/main" name="WEBINAR MAY2018">
  <a:themeElements>
    <a:clrScheme name="Custom 35">
      <a:dk1>
        <a:srgbClr val="596772"/>
      </a:dk1>
      <a:lt1>
        <a:srgbClr val="FFFFFF"/>
      </a:lt1>
      <a:dk2>
        <a:srgbClr val="00577E"/>
      </a:dk2>
      <a:lt2>
        <a:srgbClr val="E9EAE6"/>
      </a:lt2>
      <a:accent1>
        <a:srgbClr val="44C0DF"/>
      </a:accent1>
      <a:accent2>
        <a:srgbClr val="337FAE"/>
      </a:accent2>
      <a:accent3>
        <a:srgbClr val="FFD051"/>
      </a:accent3>
      <a:accent4>
        <a:srgbClr val="389473"/>
      </a:accent4>
      <a:accent5>
        <a:srgbClr val="8587C1"/>
      </a:accent5>
      <a:accent6>
        <a:srgbClr val="FE6F5B"/>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568BF4F8215CB45940A0A0EFF9156E3" ma:contentTypeVersion="4" ma:contentTypeDescription="Create a new document." ma:contentTypeScope="" ma:versionID="7872f867ca914b42b4424b28d68229f8">
  <xsd:schema xmlns:xsd="http://www.w3.org/2001/XMLSchema" xmlns:xs="http://www.w3.org/2001/XMLSchema" xmlns:p="http://schemas.microsoft.com/office/2006/metadata/properties" xmlns:ns2="a8a8a57d-d58a-437a-80ae-ebd8d5cd99ac" targetNamespace="http://schemas.microsoft.com/office/2006/metadata/properties" ma:root="true" ma:fieldsID="c457681c41a568f8666dae12b1b4113b" ns2:_="">
    <xsd:import namespace="a8a8a57d-d58a-437a-80ae-ebd8d5cd99a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a8a57d-d58a-437a-80ae-ebd8d5cd99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8D6A3B-C923-4AF5-8F8A-CD5F55FA0209}">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a8a8a57d-d58a-437a-80ae-ebd8d5cd99ac"/>
    <ds:schemaRef ds:uri="http://www.w3.org/XML/1998/namespace"/>
  </ds:schemaRefs>
</ds:datastoreItem>
</file>

<file path=customXml/itemProps2.xml><?xml version="1.0" encoding="utf-8"?>
<ds:datastoreItem xmlns:ds="http://schemas.openxmlformats.org/officeDocument/2006/customXml" ds:itemID="{EC5D663D-1270-40D7-8036-7C862D570C28}">
  <ds:schemaRefs>
    <ds:schemaRef ds:uri="http://schemas.microsoft.com/sharepoint/v3/contenttype/forms"/>
  </ds:schemaRefs>
</ds:datastoreItem>
</file>

<file path=customXml/itemProps3.xml><?xml version="1.0" encoding="utf-8"?>
<ds:datastoreItem xmlns:ds="http://schemas.openxmlformats.org/officeDocument/2006/customXml" ds:itemID="{2B8A1435-A228-4B24-9129-C8BF6D8EBF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a8a57d-d58a-437a-80ae-ebd8d5cd99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2204</TotalTime>
  <Words>2689</Words>
  <Application>Microsoft Office PowerPoint</Application>
  <PresentationFormat>On-screen Show (16:10)</PresentationFormat>
  <Paragraphs>275</Paragraphs>
  <Slides>25</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Gulim</vt:lpstr>
      <vt:lpstr>Arial</vt:lpstr>
      <vt:lpstr>Arial Nova Light</vt:lpstr>
      <vt:lpstr>Athelas</vt:lpstr>
      <vt:lpstr>Avenir Book</vt:lpstr>
      <vt:lpstr>Calibri</vt:lpstr>
      <vt:lpstr>Calibri Light</vt:lpstr>
      <vt:lpstr>WEBINAR MAY2018</vt:lpstr>
      <vt:lpstr>Introduction to ICHRAs</vt:lpstr>
      <vt:lpstr>PowerPoint Presentation</vt:lpstr>
      <vt:lpstr>What is an ICHRA? </vt:lpstr>
      <vt:lpstr>What is an ICHRA? </vt:lpstr>
      <vt:lpstr>Group vs. an ICHRA</vt:lpstr>
      <vt:lpstr>A 401(k)-style  health benefit </vt:lpstr>
      <vt:lpstr>The US Treasury department expects that in about five years, 800,000 employers will offer an ICHRA, and more than 11 million employees will have an ICHRA.  - Attributed to the Center for Medicare    &amp; Medicaid Services</vt:lpstr>
      <vt:lpstr>ICHRA eligibility </vt:lpstr>
      <vt:lpstr>ICHRA Qualified Plans</vt:lpstr>
      <vt:lpstr>Question?</vt:lpstr>
      <vt:lpstr>Employer benefits</vt:lpstr>
      <vt:lpstr>Employee benefits</vt:lpstr>
      <vt:lpstr>ICHRA key features </vt:lpstr>
      <vt:lpstr>Plan Design</vt:lpstr>
      <vt:lpstr>Eligibility requirements</vt:lpstr>
      <vt:lpstr>Eligibility considerations</vt:lpstr>
      <vt:lpstr>Contribution Strategies</vt:lpstr>
      <vt:lpstr>Why is there hesitation to offer an ICHRA?</vt:lpstr>
      <vt:lpstr>     Groups that Fit</vt:lpstr>
      <vt:lpstr>Administration of  an ICHRA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Halgren</dc:creator>
  <cp:lastModifiedBy>Mary Ferretti</cp:lastModifiedBy>
  <cp:revision>133</cp:revision>
  <dcterms:created xsi:type="dcterms:W3CDTF">2020-09-30T14:54:43Z</dcterms:created>
  <dcterms:modified xsi:type="dcterms:W3CDTF">2021-07-06T14:52:21Z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0x010100B568BF4F8215CB45940A0A0EFF9156E3</vt:lpwstr>
  </property>
</Properties>
</file>